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3"/>
  </p:notesMasterIdLst>
  <p:sldIdLst>
    <p:sldId id="265" r:id="rId2"/>
    <p:sldId id="275" r:id="rId3"/>
    <p:sldId id="268" r:id="rId4"/>
    <p:sldId id="257" r:id="rId5"/>
    <p:sldId id="325" r:id="rId6"/>
    <p:sldId id="322" r:id="rId7"/>
    <p:sldId id="321" r:id="rId8"/>
    <p:sldId id="319" r:id="rId9"/>
    <p:sldId id="320" r:id="rId10"/>
    <p:sldId id="324" r:id="rId11"/>
    <p:sldId id="269" r:id="rId12"/>
    <p:sldId id="258" r:id="rId13"/>
    <p:sldId id="259" r:id="rId14"/>
    <p:sldId id="270" r:id="rId15"/>
    <p:sldId id="260" r:id="rId16"/>
    <p:sldId id="328" r:id="rId17"/>
    <p:sldId id="329" r:id="rId18"/>
    <p:sldId id="271" r:id="rId19"/>
    <p:sldId id="326" r:id="rId20"/>
    <p:sldId id="316" r:id="rId21"/>
    <p:sldId id="261" r:id="rId22"/>
  </p:sldIdLst>
  <p:sldSz cx="20104100" cy="11309350"/>
  <p:notesSz cx="20104100" cy="11309350"/>
  <p:embeddedFontLst>
    <p:embeddedFont>
      <p:font typeface="Poppins" panose="000005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C70C5B-5CAE-4624-8BFE-E718607D1AF4}">
  <a:tblStyle styleId="{8BC70C5B-5CAE-4624-8BFE-E718607D1A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698" autoAdjust="0"/>
  </p:normalViewPr>
  <p:slideViewPr>
    <p:cSldViewPr snapToGrid="0">
      <p:cViewPr varScale="1">
        <p:scale>
          <a:sx n="65" d="100"/>
          <a:sy n="65" d="100"/>
        </p:scale>
        <p:origin x="2328"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2613"/>
            <a:ext cx="8712200" cy="5667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8" y="10742613"/>
            <a:ext cx="8712200" cy="5667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r>
              <a:rPr lang="en-US" dirty="0"/>
              <a:t>“Alright, welcome everyone! I hope you're all ready to talk about something that might just change the way you code forever.” – that was written by </a:t>
            </a:r>
            <a:r>
              <a:rPr lang="en-US" dirty="0" err="1"/>
              <a:t>GithubCopilot</a:t>
            </a:r>
            <a:br>
              <a:rPr lang="en-US" dirty="0"/>
            </a:br>
            <a:endParaRPr lang="en-US" dirty="0"/>
          </a:p>
          <a:p>
            <a:r>
              <a:rPr lang="en-US" dirty="0"/>
              <a:t>Now, let’s be honest—how many of you have spent way too much time Googling ‘how to center a div’ or ‘why is my SQL query slow’… only to copy-paste the first Stack Overflow answer without actually understanding it?</a:t>
            </a:r>
          </a:p>
          <a:p>
            <a:r>
              <a:rPr lang="en-US" dirty="0"/>
              <a:t>Well, imagine if instead of switching tabs all the time, you had an AI buddy right inside your IDE, </a:t>
            </a:r>
            <a:r>
              <a:rPr lang="en-US" b="1" dirty="0"/>
              <a:t>suggesting code as you type</a:t>
            </a:r>
            <a:r>
              <a:rPr lang="en-US" dirty="0"/>
              <a:t>. That's what Copilot does.</a:t>
            </a:r>
          </a:p>
        </p:txBody>
      </p:sp>
      <p:sp>
        <p:nvSpPr>
          <p:cNvPr id="114" name="Google Shape;114;p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9BCF48F0-9AE1-8387-70FD-338120DBA86F}"/>
            </a:ext>
          </a:extLst>
        </p:cNvPr>
        <p:cNvGrpSpPr/>
        <p:nvPr/>
      </p:nvGrpSpPr>
      <p:grpSpPr>
        <a:xfrm>
          <a:off x="0" y="0"/>
          <a:ext cx="0" cy="0"/>
          <a:chOff x="0" y="0"/>
          <a:chExt cx="0" cy="0"/>
        </a:xfrm>
      </p:grpSpPr>
      <p:sp>
        <p:nvSpPr>
          <p:cNvPr id="53" name="Google Shape;53;p21:notes">
            <a:extLst>
              <a:ext uri="{FF2B5EF4-FFF2-40B4-BE49-F238E27FC236}">
                <a16:creationId xmlns:a16="http://schemas.microsoft.com/office/drawing/2014/main" id="{0D1B258D-5E34-819A-AA06-53CC200D246A}"/>
              </a:ext>
            </a:extLst>
          </p:cNvPr>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r>
              <a:rPr lang="en-US" dirty="0"/>
              <a:t>Good news—it works with:</a:t>
            </a:r>
            <a:br>
              <a:rPr lang="en-US" dirty="0"/>
            </a:br>
            <a:r>
              <a:rPr lang="en-US" dirty="0"/>
              <a:t>✔️ JetBrains (IntelliJ, PyCharm, WebStorm)</a:t>
            </a:r>
            <a:br>
              <a:rPr lang="en-US" dirty="0"/>
            </a:br>
            <a:r>
              <a:rPr lang="en-US" dirty="0"/>
              <a:t>✔️ VS Code</a:t>
            </a:r>
            <a:br>
              <a:rPr lang="en-US" dirty="0"/>
            </a:br>
            <a:r>
              <a:rPr lang="en-US" dirty="0"/>
              <a:t>✔️ Visual Studio</a:t>
            </a:r>
            <a:br>
              <a:rPr lang="en-US" dirty="0"/>
            </a:br>
            <a:r>
              <a:rPr lang="en-US" dirty="0"/>
              <a:t>✔️ </a:t>
            </a:r>
            <a:r>
              <a:rPr lang="en-US" dirty="0" err="1"/>
              <a:t>Neovim</a:t>
            </a:r>
            <a:br>
              <a:rPr lang="en-US" dirty="0"/>
            </a:br>
            <a:r>
              <a:rPr lang="en-US" dirty="0"/>
              <a:t>✔️ GitHub </a:t>
            </a:r>
            <a:r>
              <a:rPr lang="en-US" dirty="0" err="1"/>
              <a:t>Codespaces</a:t>
            </a:r>
            <a:endParaRPr lang="en-US" dirty="0"/>
          </a:p>
        </p:txBody>
      </p:sp>
      <p:sp>
        <p:nvSpPr>
          <p:cNvPr id="54" name="Google Shape;54;p21:notes">
            <a:extLst>
              <a:ext uri="{FF2B5EF4-FFF2-40B4-BE49-F238E27FC236}">
                <a16:creationId xmlns:a16="http://schemas.microsoft.com/office/drawing/2014/main" id="{8F922733-7272-1D45-D552-BE53DAD90B56}"/>
              </a:ext>
            </a:extLst>
          </p:cNvPr>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5371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9: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9: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76b1db26f2_0_28:notes"/>
          <p:cNvSpPr txBox="1">
            <a:spLocks noGrp="1"/>
          </p:cNvSpPr>
          <p:nvPr>
            <p:ph type="body" idx="1"/>
          </p:nvPr>
        </p:nvSpPr>
        <p:spPr>
          <a:xfrm>
            <a:off x="2009775" y="5441950"/>
            <a:ext cx="16084499" cy="4454400"/>
          </a:xfrm>
          <a:prstGeom prst="rect">
            <a:avLst/>
          </a:prstGeom>
          <a:noFill/>
          <a:ln>
            <a:noFill/>
          </a:ln>
        </p:spPr>
        <p:txBody>
          <a:bodyPr spcFirstLastPara="1" wrap="square" lIns="91425" tIns="45700" rIns="91425" bIns="45700" anchor="t" anchorCtr="0">
            <a:noAutofit/>
          </a:bodyPr>
          <a:lstStyle/>
          <a:p>
            <a:r>
              <a:rPr lang="en-US" i="1" dirty="0"/>
              <a:t>So, when should you actually use Copilot? It’s a powerful tool, but not every coding task needs AI assistance. Let’s break it down."</a:t>
            </a:r>
            <a:endParaRPr lang="en-US" dirty="0"/>
          </a:p>
          <a:p>
            <a:r>
              <a:rPr lang="en-US" b="1" dirty="0"/>
              <a:t>Code Generation – Automate the Repetitive Stuff</a:t>
            </a:r>
          </a:p>
          <a:p>
            <a:r>
              <a:rPr lang="en-US" i="1" dirty="0"/>
              <a:t>"Writing the same boilerplate code over and over? CRUD operations, API calls, basic loops—Copilot handles that so you can focus on the logic that actually matters."</a:t>
            </a:r>
            <a:endParaRPr lang="en-US" dirty="0"/>
          </a:p>
          <a:p>
            <a:r>
              <a:rPr lang="en-US" b="1" dirty="0"/>
              <a:t>Learning and Experimentation – Exploring New Tech</a:t>
            </a:r>
          </a:p>
          <a:p>
            <a:r>
              <a:rPr lang="en-US" i="1" dirty="0"/>
              <a:t>"Trying out a new language or framework? Copilot suggests syntax and best practices, helping you get started faster without digging through documentation."</a:t>
            </a:r>
            <a:endParaRPr lang="en-US" dirty="0"/>
          </a:p>
          <a:p>
            <a:r>
              <a:rPr lang="en-US" b="1" dirty="0"/>
              <a:t>Rapid Prototyping – Speed Up Development</a:t>
            </a:r>
          </a:p>
          <a:p>
            <a:r>
              <a:rPr lang="en-US" i="1" dirty="0"/>
              <a:t>"Need to get an idea into code quickly? Copilot helps build rough drafts, so you can iterate on your MVP without getting stuck in the details."</a:t>
            </a:r>
            <a:endParaRPr lang="en-US" dirty="0"/>
          </a:p>
          <a:p>
            <a:r>
              <a:rPr lang="en-US" b="1" dirty="0"/>
              <a:t>Documentation Writing – Because Nobody Likes Writing Comments</a:t>
            </a:r>
          </a:p>
          <a:p>
            <a:r>
              <a:rPr lang="en-US" i="1" dirty="0"/>
              <a:t>"Let’s be real—writing documentation is a chore. Copilot can generate function docstrings and comments, making your code easier to understand without extra effort."</a:t>
            </a:r>
            <a:endParaRPr lang="en-US" dirty="0"/>
          </a:p>
          <a:p>
            <a:r>
              <a:rPr lang="en-US" b="1" dirty="0"/>
              <a:t>Code Reviews – Improving Existing Code</a:t>
            </a:r>
          </a:p>
          <a:p>
            <a:r>
              <a:rPr lang="en-US" i="1" dirty="0"/>
              <a:t>"Copilot can suggest refactoring, optimizations, and cleaner logic, making your code more efficient before it even reaches review."</a:t>
            </a:r>
            <a:endParaRPr lang="en-US" dirty="0"/>
          </a:p>
          <a:p>
            <a:r>
              <a:rPr lang="en-US" b="1" dirty="0"/>
              <a:t>Debugging – Fixing Errors Faster</a:t>
            </a:r>
          </a:p>
          <a:p>
            <a:r>
              <a:rPr lang="en-US" i="1" dirty="0"/>
              <a:t>"Stuck on a bug? Copilot suggests fixes based on context, saving you from endless trial and error."</a:t>
            </a:r>
            <a:endParaRPr lang="en-US" dirty="0"/>
          </a:p>
        </p:txBody>
      </p:sp>
      <p:sp>
        <p:nvSpPr>
          <p:cNvPr id="61" name="Google Shape;61;g76b1db26f2_0_28: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6b1db26f2_0_35:notes"/>
          <p:cNvSpPr txBox="1">
            <a:spLocks noGrp="1"/>
          </p:cNvSpPr>
          <p:nvPr>
            <p:ph type="body" idx="1"/>
          </p:nvPr>
        </p:nvSpPr>
        <p:spPr>
          <a:xfrm>
            <a:off x="2009775" y="5441950"/>
            <a:ext cx="16084499" cy="4454400"/>
          </a:xfrm>
          <a:prstGeom prst="rect">
            <a:avLst/>
          </a:prstGeom>
          <a:noFill/>
          <a:ln>
            <a:noFill/>
          </a:ln>
        </p:spPr>
        <p:txBody>
          <a:bodyPr spcFirstLastPara="1" wrap="square" lIns="91425" tIns="45700" rIns="91425" bIns="45700" anchor="t" anchorCtr="0">
            <a:noAutofit/>
          </a:bodyPr>
          <a:lstStyle/>
          <a:p>
            <a:r>
              <a:rPr lang="en-US" i="1" dirty="0"/>
              <a:t>Alright, we’ve talked about where Copilot shines, but it’s not a magic bullet. There are cases where you </a:t>
            </a:r>
            <a:r>
              <a:rPr lang="en-US" b="1" i="1" dirty="0"/>
              <a:t>shouldn’t</a:t>
            </a:r>
            <a:r>
              <a:rPr lang="en-US" i="1" dirty="0"/>
              <a:t> rely on it too much—or at all. Let’s go through them."</a:t>
            </a:r>
            <a:endParaRPr lang="en-US" dirty="0"/>
          </a:p>
          <a:p>
            <a:r>
              <a:rPr lang="en-US" b="1" dirty="0"/>
              <a:t>Highly Sensitive Code – Keep Proprietary Code Secure</a:t>
            </a:r>
          </a:p>
          <a:p>
            <a:r>
              <a:rPr lang="en-US" i="1" dirty="0"/>
              <a:t>"Copilot is great for generic tasks, but you don’t want to use it for </a:t>
            </a:r>
            <a:r>
              <a:rPr lang="en-US" b="1" i="1" dirty="0"/>
              <a:t>proprietary algorithms or confidential business logic</a:t>
            </a:r>
            <a:r>
              <a:rPr lang="en-US" i="1" dirty="0"/>
              <a:t>. AI-generated code could be influenced by public datasets, and you don’t want sensitive logic accidentally leaking or being compromised."</a:t>
            </a:r>
            <a:endParaRPr lang="en-US" dirty="0"/>
          </a:p>
          <a:p>
            <a:r>
              <a:rPr lang="en-US" b="1" dirty="0"/>
              <a:t>Complex Problem-Solving – Copilot Can’t Replace Deep Thinking</a:t>
            </a:r>
          </a:p>
          <a:p>
            <a:r>
              <a:rPr lang="en-US" i="1" dirty="0"/>
              <a:t>"For intricate, highly specific problems—like complex machine learning models, unique cryptographic implementations, or deeply optimized performance code—Copilot may not always get it right. It’s good for structure but not for deep, nuanced solutions."</a:t>
            </a:r>
            <a:endParaRPr lang="en-US" dirty="0"/>
          </a:p>
          <a:p>
            <a:r>
              <a:rPr lang="en-US" b="1" dirty="0"/>
              <a:t>Lack of Specific Context – Vague Inputs Give Vague Outputs</a:t>
            </a:r>
          </a:p>
          <a:p>
            <a:r>
              <a:rPr lang="en-US" i="1" dirty="0"/>
              <a:t>"Copilot isn’t psychic. If your prompts are unclear or you’re working in a project with </a:t>
            </a:r>
            <a:r>
              <a:rPr lang="en-US" b="1" i="1" dirty="0"/>
              <a:t>lots of dependencies</a:t>
            </a:r>
            <a:r>
              <a:rPr lang="en-US" i="1" dirty="0"/>
              <a:t>, it might generate code that’s </a:t>
            </a:r>
            <a:r>
              <a:rPr lang="en-US" b="1" i="1" dirty="0"/>
              <a:t>technically correct but contextually useless</a:t>
            </a:r>
            <a:r>
              <a:rPr lang="en-US" i="1" dirty="0"/>
              <a:t>."</a:t>
            </a:r>
            <a:endParaRPr lang="en-US" dirty="0"/>
          </a:p>
          <a:p>
            <a:r>
              <a:rPr lang="en-US" b="1" dirty="0"/>
              <a:t>Legal Concerns – Be Aware of Licensing Issues</a:t>
            </a:r>
          </a:p>
          <a:p>
            <a:r>
              <a:rPr lang="en-US" i="1" dirty="0"/>
              <a:t>"Copilot is trained on public repositories, which means some of its suggestions might be similar to existing open-source code. Be cautious, especially in commercial projects, to avoid unintentional </a:t>
            </a:r>
            <a:r>
              <a:rPr lang="en-US" b="1" i="1" dirty="0"/>
              <a:t>copyright or licensing violations</a:t>
            </a:r>
            <a:r>
              <a:rPr lang="en-US" i="1" dirty="0"/>
              <a:t>."</a:t>
            </a:r>
            <a:endParaRPr lang="en-US" dirty="0"/>
          </a:p>
          <a:p>
            <a:r>
              <a:rPr lang="en-US" b="1" dirty="0"/>
              <a:t>Over-Reliance – Don’t Let Copilot Do All the Work</a:t>
            </a:r>
          </a:p>
          <a:p>
            <a:r>
              <a:rPr lang="en-US" i="1" dirty="0"/>
              <a:t>"If you use Copilot for everything, you might end up </a:t>
            </a:r>
            <a:r>
              <a:rPr lang="en-US" b="1" i="1" dirty="0"/>
              <a:t>writing code without understanding it</a:t>
            </a:r>
            <a:r>
              <a:rPr lang="en-US" i="1" dirty="0"/>
              <a:t>. It’s a great assistant, but it’s still important to develop problem-solving skills and critical thinking."</a:t>
            </a:r>
            <a:endParaRPr lang="en-US" dirty="0"/>
          </a:p>
          <a:p>
            <a:r>
              <a:rPr lang="en-US" b="1" dirty="0"/>
              <a:t>Niche or Rare Use Cases – Limited Effectiveness for Uncommon Tech</a:t>
            </a:r>
          </a:p>
          <a:p>
            <a:r>
              <a:rPr lang="en-US" i="1" dirty="0"/>
              <a:t>"If you’re working on </a:t>
            </a:r>
            <a:r>
              <a:rPr lang="en-US" b="1" i="1" dirty="0"/>
              <a:t>highly specialized, experimental, or under-documented technologies</a:t>
            </a:r>
            <a:r>
              <a:rPr lang="en-US" i="1" dirty="0"/>
              <a:t>, Copilot might not be as helpful. It works best with well-established languages and frameworks."</a:t>
            </a:r>
            <a:endParaRPr lang="en-US" dirty="0"/>
          </a:p>
        </p:txBody>
      </p:sp>
      <p:sp>
        <p:nvSpPr>
          <p:cNvPr id="68" name="Google Shape;68;g76b1db26f2_0_3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1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6b1db26f2_0_42:notes"/>
          <p:cNvSpPr txBox="1">
            <a:spLocks noGrp="1"/>
          </p:cNvSpPr>
          <p:nvPr>
            <p:ph type="body" idx="1"/>
          </p:nvPr>
        </p:nvSpPr>
        <p:spPr>
          <a:xfrm>
            <a:off x="2009775" y="5441950"/>
            <a:ext cx="16084499" cy="4454400"/>
          </a:xfrm>
          <a:prstGeom prst="rect">
            <a:avLst/>
          </a:prstGeom>
          <a:noFill/>
          <a:ln>
            <a:noFill/>
          </a:ln>
        </p:spPr>
        <p:txBody>
          <a:bodyPr spcFirstLastPara="1" wrap="square" lIns="91425" tIns="45700" rIns="91425" bIns="45700" anchor="t" anchorCtr="0">
            <a:noAutofit/>
          </a:bodyPr>
          <a:lstStyle/>
          <a:p>
            <a:r>
              <a:rPr lang="en-US" dirty="0"/>
              <a:t>Alright, so we know Copilot can be a fantastic assistant, but like any tool, </a:t>
            </a:r>
            <a:r>
              <a:rPr lang="en-US" b="1" dirty="0"/>
              <a:t>it’s only as good as how you use it</a:t>
            </a:r>
            <a:r>
              <a:rPr lang="en-US" dirty="0"/>
              <a:t>. If you just accept every suggestion blindly, your codebase will quickly turn into a horror movie—</a:t>
            </a:r>
            <a:r>
              <a:rPr lang="en-US" b="1" dirty="0"/>
              <a:t>and not the good kind</a:t>
            </a:r>
            <a:r>
              <a:rPr lang="en-US" dirty="0"/>
              <a:t>.</a:t>
            </a:r>
          </a:p>
          <a:p>
            <a:r>
              <a:rPr lang="en-US" dirty="0"/>
              <a:t>So, here are some best practices for using Copilot:</a:t>
            </a:r>
          </a:p>
          <a:p>
            <a:r>
              <a:rPr lang="en-US" b="1" dirty="0"/>
              <a:t>1. Be Specific</a:t>
            </a:r>
          </a:p>
          <a:p>
            <a:r>
              <a:rPr lang="en-US" dirty="0"/>
              <a:t>Copilot is like that friend who’s willing to help but needs very clear instructions. The more context you provide, the </a:t>
            </a:r>
            <a:r>
              <a:rPr lang="en-US" b="1" dirty="0"/>
              <a:t>better</a:t>
            </a:r>
            <a:r>
              <a:rPr lang="en-US" dirty="0"/>
              <a:t> its suggestions will be.</a:t>
            </a:r>
          </a:p>
          <a:p>
            <a:r>
              <a:rPr lang="en-US" dirty="0"/>
              <a:t>Give it hints! It’s </a:t>
            </a:r>
            <a:r>
              <a:rPr lang="en-US" b="1" dirty="0"/>
              <a:t>not</a:t>
            </a:r>
            <a:r>
              <a:rPr lang="en-US" dirty="0"/>
              <a:t> a mind reader—it’s just really good at pattern matching.</a:t>
            </a:r>
          </a:p>
          <a:p>
            <a:r>
              <a:rPr lang="en-US" b="1" dirty="0"/>
              <a:t>2. Review Everything It Generates</a:t>
            </a:r>
          </a:p>
          <a:p>
            <a:r>
              <a:rPr lang="en-US" dirty="0"/>
              <a:t>Copilot might </a:t>
            </a:r>
            <a:r>
              <a:rPr lang="en-US" b="1" dirty="0"/>
              <a:t>look confident</a:t>
            </a:r>
            <a:r>
              <a:rPr lang="en-US" dirty="0"/>
              <a:t>, but so does a bad Stack Overflow answer.</a:t>
            </a:r>
          </a:p>
          <a:p>
            <a:r>
              <a:rPr lang="en-US" dirty="0"/>
              <a:t>Always </a:t>
            </a:r>
            <a:r>
              <a:rPr lang="en-US" b="1" dirty="0"/>
              <a:t>review, test, and verify</a:t>
            </a:r>
            <a:r>
              <a:rPr lang="en-US" dirty="0"/>
              <a:t> what Copilot writes, especially in critical systems.</a:t>
            </a:r>
          </a:p>
          <a:p>
            <a:r>
              <a:rPr lang="en-US" b="1" dirty="0"/>
              <a:t>3. Use It as a Partner, Not a Crutch</a:t>
            </a:r>
          </a:p>
          <a:p>
            <a:r>
              <a:rPr lang="en-US" dirty="0"/>
              <a:t>Copilot should </a:t>
            </a:r>
            <a:r>
              <a:rPr lang="en-US" b="1" dirty="0"/>
              <a:t>help you code and do repetitive task</a:t>
            </a:r>
            <a:r>
              <a:rPr lang="en-US" dirty="0"/>
              <a:t>, not </a:t>
            </a:r>
            <a:r>
              <a:rPr lang="en-US" b="1" dirty="0"/>
              <a:t>replace your thinking process</a:t>
            </a:r>
            <a:r>
              <a:rPr lang="en-US" dirty="0"/>
              <a:t>.</a:t>
            </a:r>
          </a:p>
          <a:p>
            <a:r>
              <a:rPr lang="en-US" b="1" dirty="0"/>
              <a:t>4. Pair It with Official Documentation</a:t>
            </a:r>
          </a:p>
          <a:p>
            <a:r>
              <a:rPr lang="en-US" dirty="0"/>
              <a:t>Copilot is </a:t>
            </a:r>
            <a:r>
              <a:rPr lang="en-US" b="1" dirty="0"/>
              <a:t>trained on open-source code</a:t>
            </a:r>
            <a:r>
              <a:rPr lang="en-US" dirty="0"/>
              <a:t>, not always </a:t>
            </a:r>
            <a:r>
              <a:rPr lang="en-US" b="1" dirty="0"/>
              <a:t>official documentation</a:t>
            </a:r>
            <a:r>
              <a:rPr lang="en-US" dirty="0"/>
              <a:t>. That means it can sometimes suggest </a:t>
            </a:r>
            <a:r>
              <a:rPr lang="en-US" b="1" dirty="0"/>
              <a:t>outdated</a:t>
            </a:r>
            <a:r>
              <a:rPr lang="en-US" dirty="0"/>
              <a:t> or </a:t>
            </a:r>
            <a:r>
              <a:rPr lang="en-US" b="1" dirty="0"/>
              <a:t>insecure</a:t>
            </a:r>
            <a:r>
              <a:rPr lang="en-US" dirty="0"/>
              <a:t> methods.</a:t>
            </a:r>
          </a:p>
          <a:p>
            <a:r>
              <a:rPr lang="en-US" dirty="0"/>
              <a:t>Before shipping anything to production, </a:t>
            </a:r>
            <a:r>
              <a:rPr lang="en-US" b="1" dirty="0"/>
              <a:t>cross-check with official docs</a:t>
            </a:r>
            <a:r>
              <a:rPr lang="en-US" dirty="0"/>
              <a:t>.</a:t>
            </a:r>
          </a:p>
        </p:txBody>
      </p:sp>
      <p:sp>
        <p:nvSpPr>
          <p:cNvPr id="75" name="Google Shape;75;g76b1db26f2_0_4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a:extLst>
            <a:ext uri="{FF2B5EF4-FFF2-40B4-BE49-F238E27FC236}">
              <a16:creationId xmlns:a16="http://schemas.microsoft.com/office/drawing/2014/main" id="{6D502E01-A27F-975F-B86E-BF891F95BA71}"/>
            </a:ext>
          </a:extLst>
        </p:cNvPr>
        <p:cNvGrpSpPr/>
        <p:nvPr/>
      </p:nvGrpSpPr>
      <p:grpSpPr>
        <a:xfrm>
          <a:off x="0" y="0"/>
          <a:ext cx="0" cy="0"/>
          <a:chOff x="0" y="0"/>
          <a:chExt cx="0" cy="0"/>
        </a:xfrm>
      </p:grpSpPr>
      <p:sp>
        <p:nvSpPr>
          <p:cNvPr id="74" name="Google Shape;74;g76b1db26f2_0_42:notes">
            <a:extLst>
              <a:ext uri="{FF2B5EF4-FFF2-40B4-BE49-F238E27FC236}">
                <a16:creationId xmlns:a16="http://schemas.microsoft.com/office/drawing/2014/main" id="{3FA8793B-2021-6321-E1DF-843D596BC38D}"/>
              </a:ext>
            </a:extLst>
          </p:cNvPr>
          <p:cNvSpPr txBox="1">
            <a:spLocks noGrp="1"/>
          </p:cNvSpPr>
          <p:nvPr>
            <p:ph type="body" idx="1"/>
          </p:nvPr>
        </p:nvSpPr>
        <p:spPr>
          <a:xfrm>
            <a:off x="2009775" y="5441950"/>
            <a:ext cx="16084499" cy="4454400"/>
          </a:xfrm>
          <a:prstGeom prst="rect">
            <a:avLst/>
          </a:prstGeom>
          <a:noFill/>
          <a:ln>
            <a:noFill/>
          </a:ln>
        </p:spPr>
        <p:txBody>
          <a:bodyPr spcFirstLastPara="1" wrap="square" lIns="91425" tIns="45700" rIns="91425" bIns="45700" anchor="t" anchorCtr="0">
            <a:noAutofit/>
          </a:bodyPr>
          <a:lstStyle/>
          <a:p>
            <a:r>
              <a:rPr lang="en-US" dirty="0"/>
              <a:t>This one’s important, so let’s go deeper:</a:t>
            </a:r>
          </a:p>
          <a:p>
            <a:r>
              <a:rPr lang="en-US" dirty="0"/>
              <a:t>If you give Copilot vague inputs, you’ll get vague (and sometimes ridiculous) outputs.</a:t>
            </a:r>
          </a:p>
          <a:p>
            <a:r>
              <a:rPr lang="en-US" b="1" dirty="0"/>
              <a:t>What Works Well?</a:t>
            </a:r>
          </a:p>
          <a:p>
            <a:r>
              <a:rPr lang="en-US" dirty="0"/>
              <a:t>✔️ </a:t>
            </a:r>
            <a:r>
              <a:rPr lang="en-US" b="1" dirty="0"/>
              <a:t>Clearly defined function names</a:t>
            </a:r>
            <a:r>
              <a:rPr lang="en-US" dirty="0"/>
              <a:t>.</a:t>
            </a:r>
            <a:br>
              <a:rPr lang="en-US" dirty="0"/>
            </a:br>
            <a:r>
              <a:rPr lang="en-US" dirty="0"/>
              <a:t>✔️ </a:t>
            </a:r>
            <a:r>
              <a:rPr lang="en-US" b="1" dirty="0"/>
              <a:t>Short but descriptive comments</a:t>
            </a:r>
            <a:r>
              <a:rPr lang="en-US" dirty="0"/>
              <a:t>.</a:t>
            </a:r>
            <a:br>
              <a:rPr lang="en-US" dirty="0"/>
            </a:br>
            <a:r>
              <a:rPr lang="en-US" dirty="0"/>
              <a:t>✔️ </a:t>
            </a:r>
            <a:r>
              <a:rPr lang="en-US" b="1" dirty="0"/>
              <a:t>Giving examples of inputs and expected outputs</a:t>
            </a:r>
            <a:r>
              <a:rPr lang="en-US" dirty="0"/>
              <a:t>.</a:t>
            </a:r>
            <a:br>
              <a:rPr lang="en-US" dirty="0"/>
            </a:br>
            <a:endParaRPr lang="en-US" dirty="0"/>
          </a:p>
          <a:p>
            <a:r>
              <a:rPr lang="en-US" b="1" dirty="0"/>
              <a:t>What Doesn’t Work?</a:t>
            </a:r>
          </a:p>
          <a:p>
            <a:r>
              <a:rPr lang="en-US" dirty="0"/>
              <a:t>❌ </a:t>
            </a:r>
            <a:r>
              <a:rPr lang="en-US" b="1" dirty="0"/>
              <a:t>Leaving everything up to Copilot</a:t>
            </a:r>
            <a:r>
              <a:rPr lang="en-US" dirty="0"/>
              <a:t>.</a:t>
            </a:r>
            <a:br>
              <a:rPr lang="en-US" dirty="0"/>
            </a:br>
            <a:r>
              <a:rPr lang="en-US" dirty="0"/>
              <a:t>❌ </a:t>
            </a:r>
            <a:r>
              <a:rPr lang="en-US" b="1" dirty="0"/>
              <a:t>Accepting suggestions without tweaking</a:t>
            </a:r>
            <a:r>
              <a:rPr lang="en-US" dirty="0"/>
              <a:t>.</a:t>
            </a:r>
            <a:br>
              <a:rPr lang="en-US" dirty="0"/>
            </a:br>
            <a:r>
              <a:rPr lang="en-US" dirty="0"/>
              <a:t>❌ </a:t>
            </a:r>
            <a:r>
              <a:rPr lang="en-US" b="1" dirty="0"/>
              <a:t>Writing unclear or inconsistent comments</a:t>
            </a:r>
            <a:r>
              <a:rPr lang="en-US" dirty="0"/>
              <a:t>.</a:t>
            </a:r>
          </a:p>
          <a:p>
            <a:endParaRPr lang="en-US" dirty="0"/>
          </a:p>
        </p:txBody>
      </p:sp>
      <p:sp>
        <p:nvSpPr>
          <p:cNvPr id="75" name="Google Shape;75;g76b1db26f2_0_42:notes">
            <a:extLst>
              <a:ext uri="{FF2B5EF4-FFF2-40B4-BE49-F238E27FC236}">
                <a16:creationId xmlns:a16="http://schemas.microsoft.com/office/drawing/2014/main" id="{AF4C4CE8-650B-6185-C567-8E361A366F8B}"/>
              </a:ext>
            </a:extLst>
          </p:cNvPr>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3066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A1DFCAB7-749E-41AB-4228-FBDEEC3F547C}"/>
            </a:ext>
          </a:extLst>
        </p:cNvPr>
        <p:cNvGrpSpPr/>
        <p:nvPr/>
      </p:nvGrpSpPr>
      <p:grpSpPr>
        <a:xfrm>
          <a:off x="0" y="0"/>
          <a:ext cx="0" cy="0"/>
          <a:chOff x="0" y="0"/>
          <a:chExt cx="0" cy="0"/>
        </a:xfrm>
      </p:grpSpPr>
      <p:sp>
        <p:nvSpPr>
          <p:cNvPr id="67" name="Google Shape;67;g76b1db26f2_0_35:notes">
            <a:extLst>
              <a:ext uri="{FF2B5EF4-FFF2-40B4-BE49-F238E27FC236}">
                <a16:creationId xmlns:a16="http://schemas.microsoft.com/office/drawing/2014/main" id="{44B01E2A-37EA-C515-8967-4B35240F8354}"/>
              </a:ext>
            </a:extLst>
          </p:cNvPr>
          <p:cNvSpPr txBox="1">
            <a:spLocks noGrp="1"/>
          </p:cNvSpPr>
          <p:nvPr>
            <p:ph type="body" idx="1"/>
          </p:nvPr>
        </p:nvSpPr>
        <p:spPr>
          <a:xfrm>
            <a:off x="2009775" y="5441950"/>
            <a:ext cx="16084499" cy="4454400"/>
          </a:xfrm>
          <a:prstGeom prst="rect">
            <a:avLst/>
          </a:prstGeom>
          <a:noFill/>
          <a:ln>
            <a:noFill/>
          </a:ln>
        </p:spPr>
        <p:txBody>
          <a:bodyPr spcFirstLastPara="1" wrap="square" lIns="91425" tIns="45700" rIns="91425" bIns="45700" anchor="t" anchorCtr="0">
            <a:noAutofit/>
          </a:bodyPr>
          <a:lstStyle/>
          <a:p>
            <a:r>
              <a:rPr lang="en-US" dirty="0"/>
              <a:t>Alright, Copilot isn’t just a code-completion tool—it has some </a:t>
            </a:r>
            <a:r>
              <a:rPr lang="en-US" b="1" dirty="0"/>
              <a:t>really cool IDE-specific features</a:t>
            </a:r>
            <a:r>
              <a:rPr lang="en-US" dirty="0"/>
              <a:t> that make life easier.</a:t>
            </a:r>
            <a:br>
              <a:rPr lang="en-US" dirty="0"/>
            </a:br>
            <a:endParaRPr lang="en-US" dirty="0"/>
          </a:p>
          <a:p>
            <a:r>
              <a:rPr lang="en-US" b="1" dirty="0"/>
              <a:t>1. "Simplify This" (Code Refactoring)</a:t>
            </a:r>
          </a:p>
          <a:p>
            <a:r>
              <a:rPr lang="en-US" dirty="0"/>
              <a:t>You highlight a messy piece of code, and Copilot can </a:t>
            </a:r>
            <a:r>
              <a:rPr lang="en-US" b="1" dirty="0"/>
              <a:t>refactor it into something cleaner</a:t>
            </a:r>
            <a:r>
              <a:rPr lang="en-US" dirty="0"/>
              <a:t>.</a:t>
            </a:r>
          </a:p>
          <a:p>
            <a:endParaRPr lang="en-US" dirty="0"/>
          </a:p>
          <a:p>
            <a:r>
              <a:rPr lang="en-US" b="1" dirty="0"/>
              <a:t>2. </a:t>
            </a:r>
            <a:r>
              <a:rPr lang="en-US" dirty="0"/>
              <a:t>Copilot can </a:t>
            </a:r>
            <a:r>
              <a:rPr lang="en-US" b="1" dirty="0"/>
              <a:t>generate docstrings</a:t>
            </a:r>
            <a:r>
              <a:rPr lang="en-US" dirty="0"/>
              <a:t> and function explanations automatically</a:t>
            </a:r>
          </a:p>
          <a:p>
            <a:r>
              <a:rPr lang="en-US" dirty="0"/>
              <a:t>Now, instead of future-you (or your teammates) wondering what the function does, </a:t>
            </a:r>
            <a:r>
              <a:rPr lang="en-US" b="1" dirty="0"/>
              <a:t>Copilot documents it for you</a:t>
            </a:r>
            <a:r>
              <a:rPr lang="en-US" dirty="0"/>
              <a:t>.</a:t>
            </a:r>
          </a:p>
          <a:p>
            <a:endParaRPr lang="en-US" dirty="0"/>
          </a:p>
          <a:p>
            <a:r>
              <a:rPr lang="en-US" b="1" dirty="0"/>
              <a:t>3. </a:t>
            </a:r>
            <a:r>
              <a:rPr lang="en-US" b="0" dirty="0"/>
              <a:t>Also there is a </a:t>
            </a:r>
            <a:r>
              <a:rPr lang="en-US" b="0" dirty="0" err="1"/>
              <a:t>feature</a:t>
            </a:r>
            <a:r>
              <a:rPr lang="en-US" b="1" dirty="0" err="1"/>
              <a:t>"Explain</a:t>
            </a:r>
            <a:r>
              <a:rPr lang="en-US" b="1" dirty="0"/>
              <a:t> This" </a:t>
            </a:r>
            <a:r>
              <a:rPr lang="en-US" b="0" dirty="0"/>
              <a:t>which helps you </a:t>
            </a:r>
            <a:r>
              <a:rPr lang="en-US" b="1" dirty="0"/>
              <a:t>(Understand Code Faster)</a:t>
            </a:r>
          </a:p>
          <a:p>
            <a:r>
              <a:rPr lang="en-US" dirty="0"/>
              <a:t>Have you ever opened a </a:t>
            </a:r>
            <a:r>
              <a:rPr lang="en-US" b="1" dirty="0"/>
              <a:t>legacy project</a:t>
            </a:r>
            <a:r>
              <a:rPr lang="en-US" dirty="0"/>
              <a:t> and thought, </a:t>
            </a:r>
            <a:r>
              <a:rPr lang="en-US" i="1" dirty="0"/>
              <a:t>"What kind of monster wrote this?"</a:t>
            </a:r>
            <a:r>
              <a:rPr lang="en-US" dirty="0"/>
              <a:t> 🤯</a:t>
            </a:r>
          </a:p>
          <a:p>
            <a:r>
              <a:rPr lang="en-US" dirty="0"/>
              <a:t>Copilot can </a:t>
            </a:r>
            <a:r>
              <a:rPr lang="en-US" b="1" dirty="0"/>
              <a:t>explain</a:t>
            </a:r>
            <a:r>
              <a:rPr lang="en-US" dirty="0"/>
              <a:t> snippets of code, which is great when working with old or unfamiliar codebases.</a:t>
            </a:r>
          </a:p>
          <a:p>
            <a:r>
              <a:rPr lang="en-US" dirty="0"/>
              <a:t>💡 </a:t>
            </a:r>
            <a:r>
              <a:rPr lang="en-US" b="1" dirty="0"/>
              <a:t>Example:</a:t>
            </a:r>
            <a:br>
              <a:rPr lang="en-US" dirty="0"/>
            </a:br>
            <a:r>
              <a:rPr lang="en-US" dirty="0"/>
              <a:t>You highlight a function, hit </a:t>
            </a:r>
            <a:r>
              <a:rPr lang="en-US" b="1" dirty="0"/>
              <a:t>"Explain This"</a:t>
            </a:r>
            <a:r>
              <a:rPr lang="en-US" dirty="0"/>
              <a:t>, and suddenly it makes sense. It’s like having </a:t>
            </a:r>
            <a:r>
              <a:rPr lang="en-US" b="1" dirty="0"/>
              <a:t>an always-available senior dev</a:t>
            </a:r>
            <a:r>
              <a:rPr lang="en-US" dirty="0"/>
              <a:t> who doesn’t judge you for asking dumb questions.</a:t>
            </a:r>
          </a:p>
          <a:p>
            <a:endParaRPr lang="en-US" dirty="0"/>
          </a:p>
          <a:p>
            <a:r>
              <a:rPr lang="en-US" b="1" dirty="0"/>
              <a:t>4. "Fix This" (Automatic Bug Fixing)</a:t>
            </a:r>
          </a:p>
          <a:p>
            <a:r>
              <a:rPr lang="en-US" dirty="0"/>
              <a:t>Copilot can </a:t>
            </a:r>
            <a:r>
              <a:rPr lang="en-US" b="1" dirty="0"/>
              <a:t>spot and fix simple mistakes</a:t>
            </a:r>
            <a:r>
              <a:rPr lang="en-US" dirty="0"/>
              <a:t> in your code. Harder ones you have to debug it yourself.</a:t>
            </a:r>
          </a:p>
          <a:p>
            <a:endParaRPr lang="en-US" dirty="0"/>
          </a:p>
          <a:p>
            <a:r>
              <a:rPr lang="en-US" b="1" dirty="0"/>
              <a:t>5. "Reference File in Chat" – Discussing Code in Context</a:t>
            </a:r>
          </a:p>
          <a:p>
            <a:r>
              <a:rPr lang="en-US" dirty="0"/>
              <a:t>*"Okay, this one is a game-changer for collaboration.</a:t>
            </a:r>
          </a:p>
          <a:p>
            <a:r>
              <a:rPr lang="en-US" dirty="0"/>
              <a:t>🔹 </a:t>
            </a:r>
            <a:r>
              <a:rPr lang="en-US" b="1" dirty="0"/>
              <a:t>What it does:</a:t>
            </a:r>
            <a:r>
              <a:rPr lang="en-US" dirty="0"/>
              <a:t> You can </a:t>
            </a:r>
            <a:r>
              <a:rPr lang="en-US" b="1" dirty="0"/>
              <a:t>reference an entire file inside Copilot Chat</a:t>
            </a:r>
            <a:r>
              <a:rPr lang="en-US" dirty="0"/>
              <a:t>, making it </a:t>
            </a:r>
            <a:r>
              <a:rPr lang="en-US" b="1" dirty="0"/>
              <a:t>easier to discuss</a:t>
            </a:r>
            <a:r>
              <a:rPr lang="en-US" dirty="0"/>
              <a:t> or ask for improvements.</a:t>
            </a:r>
          </a:p>
          <a:p>
            <a:r>
              <a:rPr lang="en-US" dirty="0"/>
              <a:t>💡 </a:t>
            </a:r>
            <a:r>
              <a:rPr lang="en-US" b="1" dirty="0"/>
              <a:t>Example:</a:t>
            </a:r>
            <a:br>
              <a:rPr lang="en-US" dirty="0"/>
            </a:br>
            <a:r>
              <a:rPr lang="en-US" dirty="0"/>
              <a:t>Let’s say you’re debugging a large script and you want Copilot to review </a:t>
            </a:r>
            <a:r>
              <a:rPr lang="en-US" b="1" dirty="0"/>
              <a:t>the entire file</a:t>
            </a:r>
            <a:r>
              <a:rPr lang="en-US" dirty="0"/>
              <a:t> instead of just a snippet. Instead of copy-pasting chunks into chat, you can </a:t>
            </a:r>
            <a:r>
              <a:rPr lang="en-US" b="1" dirty="0"/>
              <a:t>reference the file directly</a:t>
            </a:r>
            <a:r>
              <a:rPr lang="en-US" dirty="0"/>
              <a:t> and ask:</a:t>
            </a:r>
            <a:br>
              <a:rPr lang="en-US" dirty="0"/>
            </a:br>
            <a:r>
              <a:rPr lang="en-US" i="1" dirty="0"/>
              <a:t>"Hey Copilot, can you find any inefficiencies in this script?"</a:t>
            </a:r>
            <a:endParaRPr lang="en-US" dirty="0"/>
          </a:p>
          <a:p>
            <a:r>
              <a:rPr lang="en-US" dirty="0"/>
              <a:t>It’s like having </a:t>
            </a:r>
            <a:r>
              <a:rPr lang="en-US" b="1" dirty="0"/>
              <a:t>a code reviewer on demand.</a:t>
            </a:r>
            <a:r>
              <a:rPr lang="en-US" dirty="0"/>
              <a:t>"*</a:t>
            </a:r>
          </a:p>
          <a:p>
            <a:endParaRPr lang="en-US" b="1" dirty="0"/>
          </a:p>
          <a:p>
            <a:r>
              <a:rPr lang="en-US" b="1" dirty="0"/>
              <a:t>6. "Inline Chat" – Real-time AI Assistance</a:t>
            </a:r>
          </a:p>
          <a:p>
            <a:r>
              <a:rPr lang="en-US" dirty="0"/>
              <a:t>*"This is like having </a:t>
            </a:r>
            <a:r>
              <a:rPr lang="en-US" b="1" dirty="0"/>
              <a:t>Stack Overflow built into your IDE</a:t>
            </a:r>
            <a:r>
              <a:rPr lang="en-US" dirty="0"/>
              <a:t>.</a:t>
            </a:r>
          </a:p>
          <a:p>
            <a:r>
              <a:rPr lang="en-US" dirty="0"/>
              <a:t>🔹 </a:t>
            </a:r>
            <a:r>
              <a:rPr lang="en-US" b="1" dirty="0"/>
              <a:t>What it does:</a:t>
            </a:r>
            <a:r>
              <a:rPr lang="en-US" dirty="0"/>
              <a:t> Instead of switching between your editor and a browser, you can </a:t>
            </a:r>
            <a:r>
              <a:rPr lang="en-US" b="1" dirty="0"/>
              <a:t>ask Copilot questions inline</a:t>
            </a:r>
            <a:r>
              <a:rPr lang="en-US" dirty="0"/>
              <a:t> and get answers </a:t>
            </a:r>
            <a:r>
              <a:rPr lang="en-US" b="1" dirty="0"/>
              <a:t>without breaking your workflow</a:t>
            </a:r>
            <a:r>
              <a:rPr lang="en-US" dirty="0"/>
              <a:t>.</a:t>
            </a:r>
          </a:p>
          <a:p>
            <a:r>
              <a:rPr lang="en-US" dirty="0"/>
              <a:t>💡 </a:t>
            </a:r>
            <a:r>
              <a:rPr lang="en-US" b="1" dirty="0"/>
              <a:t>Example:</a:t>
            </a:r>
            <a:br>
              <a:rPr lang="en-US" dirty="0"/>
            </a:br>
            <a:r>
              <a:rPr lang="en-US" dirty="0"/>
              <a:t>You could highlight a function and ask:</a:t>
            </a:r>
            <a:br>
              <a:rPr lang="en-US" dirty="0"/>
            </a:br>
            <a:r>
              <a:rPr lang="en-US" i="1" dirty="0"/>
              <a:t>"Hey Copilot, can this be optimized?"</a:t>
            </a:r>
            <a:br>
              <a:rPr lang="en-US" dirty="0"/>
            </a:br>
            <a:r>
              <a:rPr lang="en-US" dirty="0"/>
              <a:t>And Copilot will </a:t>
            </a:r>
            <a:r>
              <a:rPr lang="en-US" b="1" dirty="0"/>
              <a:t>suggest a cleaner version</a:t>
            </a:r>
            <a:r>
              <a:rPr lang="en-US" dirty="0"/>
              <a:t> right inside your editor.</a:t>
            </a:r>
          </a:p>
          <a:p>
            <a:r>
              <a:rPr lang="en-US" dirty="0"/>
              <a:t>It’s like having an AI pair programmer </a:t>
            </a:r>
            <a:r>
              <a:rPr lang="en-US" b="1" dirty="0"/>
              <a:t>sitting next to you, but without the awkward small talk</a:t>
            </a:r>
            <a:r>
              <a:rPr lang="en-US" dirty="0"/>
              <a:t>."*</a:t>
            </a:r>
          </a:p>
          <a:p>
            <a:endParaRPr lang="en-US" b="1" dirty="0"/>
          </a:p>
          <a:p>
            <a:endParaRPr lang="en-US" dirty="0"/>
          </a:p>
        </p:txBody>
      </p:sp>
      <p:sp>
        <p:nvSpPr>
          <p:cNvPr id="68" name="Google Shape;68;g76b1db26f2_0_35:notes">
            <a:extLst>
              <a:ext uri="{FF2B5EF4-FFF2-40B4-BE49-F238E27FC236}">
                <a16:creationId xmlns:a16="http://schemas.microsoft.com/office/drawing/2014/main" id="{520008BD-3359-43BB-A8FD-1E7AD6C90F26}"/>
              </a:ext>
            </a:extLst>
          </p:cNvPr>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88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p1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a:extLst>
            <a:ext uri="{FF2B5EF4-FFF2-40B4-BE49-F238E27FC236}">
              <a16:creationId xmlns:a16="http://schemas.microsoft.com/office/drawing/2014/main" id="{8D5287E2-0A3A-12F3-6BDE-E44885F6BCB4}"/>
            </a:ext>
          </a:extLst>
        </p:cNvPr>
        <p:cNvGrpSpPr/>
        <p:nvPr/>
      </p:nvGrpSpPr>
      <p:grpSpPr>
        <a:xfrm>
          <a:off x="0" y="0"/>
          <a:ext cx="0" cy="0"/>
          <a:chOff x="0" y="0"/>
          <a:chExt cx="0" cy="0"/>
        </a:xfrm>
      </p:grpSpPr>
      <p:sp>
        <p:nvSpPr>
          <p:cNvPr id="74" name="Google Shape;74;g76b1db26f2_0_42:notes">
            <a:extLst>
              <a:ext uri="{FF2B5EF4-FFF2-40B4-BE49-F238E27FC236}">
                <a16:creationId xmlns:a16="http://schemas.microsoft.com/office/drawing/2014/main" id="{BA2A0A45-8171-CB17-C04B-10C650B53885}"/>
              </a:ext>
            </a:extLst>
          </p:cNvPr>
          <p:cNvSpPr txBox="1">
            <a:spLocks noGrp="1"/>
          </p:cNvSpPr>
          <p:nvPr>
            <p:ph type="body" idx="1"/>
          </p:nvPr>
        </p:nvSpPr>
        <p:spPr>
          <a:xfrm>
            <a:off x="2009775" y="5441950"/>
            <a:ext cx="16084499" cy="4454400"/>
          </a:xfrm>
          <a:prstGeom prst="rect">
            <a:avLst/>
          </a:prstGeom>
          <a:noFill/>
          <a:ln>
            <a:noFill/>
          </a:ln>
        </p:spPr>
        <p:txBody>
          <a:bodyPr spcFirstLastPara="1" wrap="square" lIns="91425" tIns="45700" rIns="91425" bIns="45700" anchor="t" anchorCtr="0">
            <a:noAutofit/>
          </a:bodyPr>
          <a:lstStyle/>
          <a:p>
            <a:r>
              <a:rPr lang="en-US" dirty="0"/>
              <a:t>Alright, let’s </a:t>
            </a:r>
            <a:r>
              <a:rPr lang="en-US" b="1" dirty="0"/>
              <a:t>wrap things up</a:t>
            </a:r>
            <a:r>
              <a:rPr lang="en-US" dirty="0"/>
              <a:t> with some key takeaways:</a:t>
            </a:r>
          </a:p>
          <a:p>
            <a:r>
              <a:rPr lang="en-US" dirty="0"/>
              <a:t>✅ </a:t>
            </a:r>
            <a:r>
              <a:rPr lang="en-US" b="1" dirty="0"/>
              <a:t>Copilot is an AI-powered coding assistant</a:t>
            </a:r>
            <a:r>
              <a:rPr lang="en-US" dirty="0"/>
              <a:t>—not a replacement for developers.</a:t>
            </a:r>
            <a:br>
              <a:rPr lang="en-US" dirty="0"/>
            </a:br>
            <a:r>
              <a:rPr lang="en-US" dirty="0"/>
              <a:t>✅ It works best when you </a:t>
            </a:r>
            <a:r>
              <a:rPr lang="en-US" b="1" dirty="0"/>
              <a:t>provide clear instructions</a:t>
            </a:r>
            <a:r>
              <a:rPr lang="en-US" dirty="0"/>
              <a:t> and </a:t>
            </a:r>
            <a:r>
              <a:rPr lang="en-US" b="1" dirty="0"/>
              <a:t>review its suggestions</a:t>
            </a:r>
            <a:r>
              <a:rPr lang="en-US" dirty="0"/>
              <a:t>.</a:t>
            </a:r>
            <a:br>
              <a:rPr lang="en-US" dirty="0"/>
            </a:br>
            <a:r>
              <a:rPr lang="en-US" dirty="0"/>
              <a:t>✅ It </a:t>
            </a:r>
            <a:r>
              <a:rPr lang="en-US" b="1" dirty="0"/>
              <a:t>boosts efficiency.</a:t>
            </a:r>
            <a:br>
              <a:rPr lang="en-US" dirty="0"/>
            </a:br>
            <a:r>
              <a:rPr lang="en-US" dirty="0"/>
              <a:t>✅ Use it for </a:t>
            </a:r>
            <a:r>
              <a:rPr lang="en-US" b="1" dirty="0"/>
              <a:t>boilerplate code, learning, and refactoring</a:t>
            </a:r>
            <a:r>
              <a:rPr lang="en-US" dirty="0"/>
              <a:t>, but avoid using it for </a:t>
            </a:r>
            <a:r>
              <a:rPr lang="en-US" b="1" dirty="0"/>
              <a:t>proprietary or security-sensitive code</a:t>
            </a:r>
            <a:r>
              <a:rPr lang="en-US" dirty="0"/>
              <a:t>.</a:t>
            </a:r>
            <a:br>
              <a:rPr lang="en-US" dirty="0"/>
            </a:br>
            <a:r>
              <a:rPr lang="en-US" dirty="0"/>
              <a:t>✅ Like any tool, it’s </a:t>
            </a:r>
            <a:r>
              <a:rPr lang="en-US" b="1" dirty="0"/>
              <a:t>not perfect</a:t>
            </a:r>
            <a:r>
              <a:rPr lang="en-US" dirty="0"/>
              <a:t>—always </a:t>
            </a:r>
            <a:r>
              <a:rPr lang="en-US" b="1" dirty="0"/>
              <a:t>test and verify its output</a:t>
            </a:r>
            <a:r>
              <a:rPr lang="en-US" dirty="0"/>
              <a:t>.</a:t>
            </a:r>
          </a:p>
          <a:p>
            <a:r>
              <a:rPr lang="en-US" dirty="0"/>
              <a:t>At the end of the day, </a:t>
            </a:r>
            <a:r>
              <a:rPr lang="en-US" b="1" dirty="0"/>
              <a:t>Copilot is like a helpful intern</a:t>
            </a:r>
            <a:r>
              <a:rPr lang="en-US" dirty="0"/>
              <a:t>—it speeds up the work, but you </a:t>
            </a:r>
            <a:r>
              <a:rPr lang="en-US" b="1" dirty="0"/>
              <a:t>still need to double-check its results</a:t>
            </a:r>
            <a:r>
              <a:rPr lang="en-US" dirty="0"/>
              <a:t> before sending them into production.</a:t>
            </a:r>
          </a:p>
        </p:txBody>
      </p:sp>
      <p:sp>
        <p:nvSpPr>
          <p:cNvPr id="75" name="Google Shape;75;g76b1db26f2_0_42:notes">
            <a:extLst>
              <a:ext uri="{FF2B5EF4-FFF2-40B4-BE49-F238E27FC236}">
                <a16:creationId xmlns:a16="http://schemas.microsoft.com/office/drawing/2014/main" id="{E10A979E-933D-E948-DDBC-FAC1C06C4C96}"/>
              </a:ext>
            </a:extLst>
          </p:cNvPr>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19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r>
              <a:rPr lang="en-US" dirty="0"/>
              <a:t>So today, we’re going to go through </a:t>
            </a:r>
            <a:r>
              <a:rPr lang="en-US" b="1" dirty="0"/>
              <a:t>what Copilot is</a:t>
            </a:r>
            <a:r>
              <a:rPr lang="en-US" dirty="0"/>
              <a:t>, </a:t>
            </a:r>
            <a:r>
              <a:rPr lang="en-US" b="1" dirty="0"/>
              <a:t>how it works</a:t>
            </a:r>
            <a:r>
              <a:rPr lang="en-US" dirty="0"/>
              <a:t>, </a:t>
            </a:r>
            <a:r>
              <a:rPr lang="en-US" b="1" dirty="0"/>
              <a:t>when you should (and shouldn’t) use it</a:t>
            </a:r>
            <a:r>
              <a:rPr lang="en-US" dirty="0"/>
              <a:t>, and some </a:t>
            </a:r>
            <a:r>
              <a:rPr lang="en-US" b="1" dirty="0"/>
              <a:t>best practices</a:t>
            </a:r>
            <a:r>
              <a:rPr lang="en-US" dirty="0"/>
              <a:t> to make sure it helps rather than hinders your coding skills. Alright, let’s start.</a:t>
            </a:r>
          </a:p>
        </p:txBody>
      </p:sp>
      <p:sp>
        <p:nvSpPr>
          <p:cNvPr id="194" name="Google Shape;194;p1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8d079ea176_0_0: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we’d love to hear from you! Any questions about using GitHub Copilot?</a:t>
            </a:r>
            <a:endParaRPr dirty="0"/>
          </a:p>
        </p:txBody>
      </p:sp>
      <p:sp>
        <p:nvSpPr>
          <p:cNvPr id="584" name="Google Shape;584;g28d079ea176_0_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6b1db26f2_0_0:notes"/>
          <p:cNvSpPr txBox="1">
            <a:spLocks noGrp="1"/>
          </p:cNvSpPr>
          <p:nvPr>
            <p:ph type="body" idx="1"/>
          </p:nvPr>
        </p:nvSpPr>
        <p:spPr>
          <a:xfrm>
            <a:off x="2009775" y="5441950"/>
            <a:ext cx="16084499"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In our next session, we’ll have a </a:t>
            </a:r>
            <a:r>
              <a:rPr lang="en-US" b="1" dirty="0"/>
              <a:t>live demo</a:t>
            </a:r>
            <a:r>
              <a:rPr lang="en-US" dirty="0"/>
              <a:t> of Copilot in JetBrains IDEA. Bring your laptops and follow along!</a:t>
            </a:r>
            <a:endParaRPr dirty="0"/>
          </a:p>
        </p:txBody>
      </p:sp>
      <p:sp>
        <p:nvSpPr>
          <p:cNvPr id="82" name="Google Shape;82;g76b1db26f2_0_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8: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1: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r>
              <a:rPr lang="en-US" dirty="0"/>
              <a:t>So, let’s start with the basics.</a:t>
            </a:r>
          </a:p>
          <a:p>
            <a:r>
              <a:rPr lang="en-US" dirty="0"/>
              <a:t>What is </a:t>
            </a:r>
            <a:r>
              <a:rPr lang="en-US" b="1" dirty="0"/>
              <a:t>GitHub Copilot</a:t>
            </a:r>
            <a:r>
              <a:rPr lang="en-US" dirty="0"/>
              <a:t>? In short, it’s like an AI-powered </a:t>
            </a:r>
            <a:r>
              <a:rPr lang="en-US" b="1" dirty="0"/>
              <a:t>autocomplete on steroids</a:t>
            </a:r>
            <a:r>
              <a:rPr lang="en-US" dirty="0"/>
              <a:t>. But instead of just suggesting variable names, it can generate </a:t>
            </a:r>
            <a:r>
              <a:rPr lang="en-US" b="1" dirty="0"/>
              <a:t>entire functions</a:t>
            </a:r>
            <a:r>
              <a:rPr lang="en-US" dirty="0"/>
              <a:t>, </a:t>
            </a:r>
            <a:r>
              <a:rPr lang="en-US" b="1" dirty="0"/>
              <a:t>debug your code</a:t>
            </a:r>
            <a:r>
              <a:rPr lang="en-US" dirty="0"/>
              <a:t>, and even </a:t>
            </a:r>
            <a:r>
              <a:rPr lang="en-US" b="1" dirty="0"/>
              <a:t>write comments and documentation</a:t>
            </a:r>
            <a:r>
              <a:rPr lang="en-US" dirty="0"/>
              <a:t> for you.</a:t>
            </a:r>
          </a:p>
          <a:p>
            <a:r>
              <a:rPr lang="en-US" dirty="0"/>
              <a:t>The idea is simple: </a:t>
            </a:r>
            <a:r>
              <a:rPr lang="en-US" b="1" dirty="0"/>
              <a:t>less time on repetitive tasks, more time on real problem-solving.</a:t>
            </a:r>
            <a:endParaRPr lang="en-US" dirty="0"/>
          </a:p>
          <a:p>
            <a:r>
              <a:rPr lang="en-US" dirty="0"/>
              <a:t>Think of Copilot like a </a:t>
            </a:r>
            <a:r>
              <a:rPr lang="en-US" b="1" dirty="0"/>
              <a:t>junior developer who never sleeps, never complains, and sometimes makes weird coding decisions that you have to fix.</a:t>
            </a:r>
            <a:endParaRPr lang="en-US" dirty="0"/>
          </a:p>
          <a:p>
            <a:r>
              <a:rPr lang="en-US" dirty="0"/>
              <a:t>It’s designed to help, but—just like a real junior dev—you still need to </a:t>
            </a:r>
            <a:r>
              <a:rPr lang="en-US" b="1" dirty="0"/>
              <a:t>review its work.</a:t>
            </a:r>
            <a:br>
              <a:rPr lang="en-US" b="1" dirty="0"/>
            </a:br>
            <a:endParaRPr lang="en-US" b="1" dirty="0"/>
          </a:p>
          <a:p>
            <a:r>
              <a:rPr lang="en-US" dirty="0"/>
              <a:t>Copilot isn’t magic—it’s just really good at predicting what you will need next.</a:t>
            </a:r>
          </a:p>
          <a:p>
            <a:r>
              <a:rPr lang="en-US" dirty="0"/>
              <a:t>It works by looking at:</a:t>
            </a:r>
          </a:p>
          <a:p>
            <a:pPr>
              <a:buFont typeface="Arial" panose="020B0604020202020204" pitchFamily="34" charset="0"/>
              <a:buChar char="•"/>
            </a:pPr>
            <a:r>
              <a:rPr lang="en-US" dirty="0"/>
              <a:t>Your </a:t>
            </a:r>
            <a:r>
              <a:rPr lang="en-US" b="1" dirty="0"/>
              <a:t>current file and code structure</a:t>
            </a:r>
            <a:r>
              <a:rPr lang="en-US" dirty="0"/>
              <a:t>.</a:t>
            </a:r>
          </a:p>
          <a:p>
            <a:pPr>
              <a:buFont typeface="Arial" panose="020B0604020202020204" pitchFamily="34" charset="0"/>
              <a:buChar char="•"/>
            </a:pPr>
            <a:r>
              <a:rPr lang="en-US" dirty="0"/>
              <a:t>Your </a:t>
            </a:r>
            <a:r>
              <a:rPr lang="en-US" b="1" dirty="0"/>
              <a:t>comments</a:t>
            </a:r>
            <a:r>
              <a:rPr lang="en-US" dirty="0"/>
              <a:t> (yes, actual human-readable comments help Copilot make better suggestions).</a:t>
            </a:r>
          </a:p>
          <a:p>
            <a:pPr>
              <a:buFont typeface="Arial" panose="020B0604020202020204" pitchFamily="34" charset="0"/>
              <a:buChar char="•"/>
            </a:pPr>
            <a:r>
              <a:rPr lang="en-US" dirty="0"/>
              <a:t>The </a:t>
            </a:r>
            <a:r>
              <a:rPr lang="en-US" b="1" dirty="0"/>
              <a:t>patterns it has learned</a:t>
            </a:r>
            <a:r>
              <a:rPr lang="en-US" dirty="0"/>
              <a:t> from tons of open-source repositories.</a:t>
            </a:r>
          </a:p>
          <a:p>
            <a:r>
              <a:rPr lang="en-US" dirty="0"/>
              <a:t>What does this mean in practice? You start typing a function name like </a:t>
            </a:r>
            <a:r>
              <a:rPr lang="en-US" dirty="0" err="1"/>
              <a:t>calculate_discount</a:t>
            </a:r>
            <a:r>
              <a:rPr lang="en-US" dirty="0"/>
              <a:t>, and boom—Copilot suggests a full implementation. </a:t>
            </a:r>
            <a:r>
              <a:rPr lang="en-US" b="1" dirty="0"/>
              <a:t>Sometimes it's perfect, sometimes it's completely off—but either way, it saves time.</a:t>
            </a:r>
            <a:endParaRPr lang="en-US" dirty="0"/>
          </a:p>
          <a:p>
            <a:r>
              <a:rPr lang="en-US" dirty="0"/>
              <a:t>Think of it like having an overenthusiastic intern. It </a:t>
            </a:r>
            <a:r>
              <a:rPr lang="en-US" b="1" dirty="0"/>
              <a:t>wants</a:t>
            </a:r>
            <a:r>
              <a:rPr lang="en-US" dirty="0"/>
              <a:t> to help, but sometimes you’ll look at what it wrote and say, ‘Okay… not quite what I meant, but thanks for the effort.</a:t>
            </a:r>
          </a:p>
          <a:p>
            <a:endParaRPr lang="en-US" dirty="0"/>
          </a:p>
        </p:txBody>
      </p:sp>
      <p:sp>
        <p:nvSpPr>
          <p:cNvPr id="54" name="Google Shape;54;p2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CA5E4600-D673-96DE-6942-5412238ED89A}"/>
            </a:ext>
          </a:extLst>
        </p:cNvPr>
        <p:cNvGrpSpPr/>
        <p:nvPr/>
      </p:nvGrpSpPr>
      <p:grpSpPr>
        <a:xfrm>
          <a:off x="0" y="0"/>
          <a:ext cx="0" cy="0"/>
          <a:chOff x="0" y="0"/>
          <a:chExt cx="0" cy="0"/>
        </a:xfrm>
      </p:grpSpPr>
      <p:sp>
        <p:nvSpPr>
          <p:cNvPr id="53" name="Google Shape;53;p21:notes">
            <a:extLst>
              <a:ext uri="{FF2B5EF4-FFF2-40B4-BE49-F238E27FC236}">
                <a16:creationId xmlns:a16="http://schemas.microsoft.com/office/drawing/2014/main" id="{63C26E3F-CA9B-A83B-0BDC-B0FD96058D77}"/>
              </a:ext>
            </a:extLst>
          </p:cNvPr>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r>
              <a:rPr lang="en-US" dirty="0"/>
              <a:t>Alright, a quick </a:t>
            </a:r>
            <a:r>
              <a:rPr lang="en-US" b="1" dirty="0"/>
              <a:t>history lesson</a:t>
            </a:r>
            <a:r>
              <a:rPr lang="en-US" dirty="0"/>
              <a:t>, because every great tool has an origin story.</a:t>
            </a:r>
          </a:p>
          <a:p>
            <a:pPr>
              <a:buFont typeface="Arial" panose="020B0604020202020204" pitchFamily="34" charset="0"/>
              <a:buChar char="•"/>
            </a:pPr>
            <a:r>
              <a:rPr lang="en-US" b="1" dirty="0"/>
              <a:t>June 2021</a:t>
            </a:r>
            <a:r>
              <a:rPr lang="en-US" dirty="0"/>
              <a:t>: GitHub announces Copilot as a preview, and developers either love it or fear it.</a:t>
            </a:r>
          </a:p>
          <a:p>
            <a:pPr>
              <a:buFont typeface="Arial" panose="020B0604020202020204" pitchFamily="34" charset="0"/>
              <a:buChar char="•"/>
            </a:pPr>
            <a:r>
              <a:rPr lang="en-US" b="1" dirty="0"/>
              <a:t>In 2022</a:t>
            </a:r>
            <a:r>
              <a:rPr lang="en-US" dirty="0"/>
              <a:t>: Official launch as a paid product, because of course, good things aren’t free and in few months Copilot is now responsible for </a:t>
            </a:r>
            <a:r>
              <a:rPr lang="en-US" b="1" dirty="0"/>
              <a:t>40% of code written by developers using it</a:t>
            </a:r>
            <a:endParaRPr lang="en-US" dirty="0"/>
          </a:p>
          <a:p>
            <a:pPr>
              <a:buFont typeface="Arial" panose="020B0604020202020204" pitchFamily="34" charset="0"/>
              <a:buChar char="•"/>
            </a:pPr>
            <a:r>
              <a:rPr lang="en-US" dirty="0"/>
              <a:t>In 2023 GitHub introduces </a:t>
            </a:r>
            <a:r>
              <a:rPr lang="en-US" b="1" dirty="0"/>
              <a:t>Copilot X</a:t>
            </a:r>
            <a:r>
              <a:rPr lang="en-US" dirty="0"/>
              <a:t>, powered by </a:t>
            </a:r>
            <a:r>
              <a:rPr lang="en-US" b="1" dirty="0"/>
              <a:t>GPT-4</a:t>
            </a:r>
            <a:r>
              <a:rPr lang="en-US" dirty="0"/>
              <a:t>, making it even smarter. Even saw now that the new o1 model is can be used in Visual studio code.</a:t>
            </a:r>
          </a:p>
          <a:p>
            <a:pPr>
              <a:buFont typeface="Arial" panose="020B0604020202020204" pitchFamily="34" charset="0"/>
              <a:buChar char="•"/>
            </a:pPr>
            <a:r>
              <a:rPr lang="en-US" b="1" dirty="0"/>
              <a:t>September 2023</a:t>
            </a:r>
            <a:r>
              <a:rPr lang="en-US" dirty="0"/>
              <a:t>: Over </a:t>
            </a:r>
            <a:r>
              <a:rPr lang="en-US" b="1" dirty="0"/>
              <a:t>1 million paid users</a:t>
            </a:r>
            <a:r>
              <a:rPr lang="en-US" dirty="0"/>
              <a:t>—which is wild, considering how skeptical people were at first.</a:t>
            </a:r>
          </a:p>
        </p:txBody>
      </p:sp>
      <p:sp>
        <p:nvSpPr>
          <p:cNvPr id="54" name="Google Shape;54;p21:notes">
            <a:extLst>
              <a:ext uri="{FF2B5EF4-FFF2-40B4-BE49-F238E27FC236}">
                <a16:creationId xmlns:a16="http://schemas.microsoft.com/office/drawing/2014/main" id="{FE6FEF35-2241-F9B5-AC1B-29452B1EF1DB}"/>
              </a:ext>
            </a:extLst>
          </p:cNvPr>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892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A9E1ABA1-C3F9-28A0-99B8-87F740AFC67B}"/>
            </a:ext>
          </a:extLst>
        </p:cNvPr>
        <p:cNvGrpSpPr/>
        <p:nvPr/>
      </p:nvGrpSpPr>
      <p:grpSpPr>
        <a:xfrm>
          <a:off x="0" y="0"/>
          <a:ext cx="0" cy="0"/>
          <a:chOff x="0" y="0"/>
          <a:chExt cx="0" cy="0"/>
        </a:xfrm>
      </p:grpSpPr>
      <p:sp>
        <p:nvSpPr>
          <p:cNvPr id="53" name="Google Shape;53;p21:notes">
            <a:extLst>
              <a:ext uri="{FF2B5EF4-FFF2-40B4-BE49-F238E27FC236}">
                <a16:creationId xmlns:a16="http://schemas.microsoft.com/office/drawing/2014/main" id="{C5ED446E-0E96-284E-4828-5626511407F5}"/>
              </a:ext>
            </a:extLst>
          </p:cNvPr>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r>
              <a:rPr lang="en-US" dirty="0"/>
              <a:t>Let’s talk about something important: </a:t>
            </a:r>
            <a:r>
              <a:rPr lang="en-US" b="1" dirty="0"/>
              <a:t>developer happiness</a:t>
            </a:r>
            <a:r>
              <a:rPr lang="en-US" dirty="0"/>
              <a:t>.</a:t>
            </a:r>
          </a:p>
          <a:p>
            <a:pPr>
              <a:buFont typeface="Arial" panose="020B0604020202020204" pitchFamily="34" charset="0"/>
              <a:buChar char="•"/>
            </a:pPr>
            <a:r>
              <a:rPr lang="en-US" b="1" dirty="0"/>
              <a:t>60–75% of users say Copilot makes their jobs more enjoyable.</a:t>
            </a:r>
            <a:endParaRPr lang="en-US" dirty="0"/>
          </a:p>
          <a:p>
            <a:pPr>
              <a:buFont typeface="Arial" panose="020B0604020202020204" pitchFamily="34" charset="0"/>
              <a:buChar char="•"/>
            </a:pPr>
            <a:r>
              <a:rPr lang="en-US" b="1" dirty="0"/>
              <a:t>73% report staying in the flow longer.</a:t>
            </a:r>
            <a:endParaRPr lang="en-US" dirty="0"/>
          </a:p>
          <a:p>
            <a:pPr>
              <a:buFont typeface="Arial" panose="020B0604020202020204" pitchFamily="34" charset="0"/>
              <a:buChar char="•"/>
            </a:pPr>
            <a:r>
              <a:rPr lang="en-US" b="1" dirty="0"/>
              <a:t>87% say it reduces mental fatigue on repetitive tasks.</a:t>
            </a:r>
            <a:endParaRPr lang="en-US" dirty="0"/>
          </a:p>
          <a:p>
            <a:r>
              <a:rPr lang="en-US" dirty="0"/>
              <a:t>It’s like having a coffee machine for your brain—it keeps you moving forward without draining all your energy.</a:t>
            </a:r>
          </a:p>
          <a:p>
            <a:r>
              <a:rPr lang="en-US" dirty="0"/>
              <a:t>But of course, just like coffee, too much reliance on it and you start making mistakes.</a:t>
            </a:r>
          </a:p>
        </p:txBody>
      </p:sp>
      <p:sp>
        <p:nvSpPr>
          <p:cNvPr id="54" name="Google Shape;54;p21:notes">
            <a:extLst>
              <a:ext uri="{FF2B5EF4-FFF2-40B4-BE49-F238E27FC236}">
                <a16:creationId xmlns:a16="http://schemas.microsoft.com/office/drawing/2014/main" id="{CA09FC92-BF10-66C9-4581-D1A7C27A95D1}"/>
              </a:ext>
            </a:extLst>
          </p:cNvPr>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136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EFC043A9-ADC0-0395-188E-A6773FCD4E9F}"/>
            </a:ext>
          </a:extLst>
        </p:cNvPr>
        <p:cNvGrpSpPr/>
        <p:nvPr/>
      </p:nvGrpSpPr>
      <p:grpSpPr>
        <a:xfrm>
          <a:off x="0" y="0"/>
          <a:ext cx="0" cy="0"/>
          <a:chOff x="0" y="0"/>
          <a:chExt cx="0" cy="0"/>
        </a:xfrm>
      </p:grpSpPr>
      <p:sp>
        <p:nvSpPr>
          <p:cNvPr id="53" name="Google Shape;53;p21:notes">
            <a:extLst>
              <a:ext uri="{FF2B5EF4-FFF2-40B4-BE49-F238E27FC236}">
                <a16:creationId xmlns:a16="http://schemas.microsoft.com/office/drawing/2014/main" id="{9C563955-DFE8-5F20-EDC2-92A740CB886A}"/>
              </a:ext>
            </a:extLst>
          </p:cNvPr>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r>
              <a:rPr lang="en-US" dirty="0"/>
              <a:t>Now, let’s talk numbers.</a:t>
            </a:r>
          </a:p>
          <a:p>
            <a:pPr>
              <a:buFont typeface="Arial" panose="020B0604020202020204" pitchFamily="34" charset="0"/>
              <a:buChar char="•"/>
            </a:pPr>
            <a:r>
              <a:rPr lang="en-US" b="1" dirty="0"/>
              <a:t>Developers complete tasks 55% faster</a:t>
            </a:r>
            <a:r>
              <a:rPr lang="en-US" dirty="0"/>
              <a:t> with Copilot.</a:t>
            </a:r>
          </a:p>
          <a:p>
            <a:pPr>
              <a:buFont typeface="Arial" panose="020B0604020202020204" pitchFamily="34" charset="0"/>
              <a:buChar char="•"/>
            </a:pPr>
            <a:r>
              <a:rPr lang="en-US" dirty="0"/>
              <a:t>Code completion rates jump from </a:t>
            </a:r>
            <a:r>
              <a:rPr lang="en-US" b="1" dirty="0"/>
              <a:t>70% (without Copilot) to 78% (with Copilot).</a:t>
            </a:r>
            <a:endParaRPr lang="en-US" dirty="0"/>
          </a:p>
          <a:p>
            <a:r>
              <a:rPr lang="en-US" dirty="0"/>
              <a:t>That’s a pretty big deal. Imagine shaving off </a:t>
            </a:r>
            <a:r>
              <a:rPr lang="en-US" b="1" dirty="0"/>
              <a:t>hours of work every week</a:t>
            </a:r>
            <a:r>
              <a:rPr lang="en-US" dirty="0"/>
              <a:t>. That means more time for real engineering, or, you know, scrolling Twitter—I mean, doing important research.</a:t>
            </a:r>
          </a:p>
        </p:txBody>
      </p:sp>
      <p:sp>
        <p:nvSpPr>
          <p:cNvPr id="54" name="Google Shape;54;p21:notes">
            <a:extLst>
              <a:ext uri="{FF2B5EF4-FFF2-40B4-BE49-F238E27FC236}">
                <a16:creationId xmlns:a16="http://schemas.microsoft.com/office/drawing/2014/main" id="{E6BD6410-4EC3-084A-5662-9440826A0FA9}"/>
              </a:ext>
            </a:extLst>
          </p:cNvPr>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711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8B2E8F55-9443-69DA-A61D-95337583D597}"/>
            </a:ext>
          </a:extLst>
        </p:cNvPr>
        <p:cNvGrpSpPr/>
        <p:nvPr/>
      </p:nvGrpSpPr>
      <p:grpSpPr>
        <a:xfrm>
          <a:off x="0" y="0"/>
          <a:ext cx="0" cy="0"/>
          <a:chOff x="0" y="0"/>
          <a:chExt cx="0" cy="0"/>
        </a:xfrm>
      </p:grpSpPr>
      <p:sp>
        <p:nvSpPr>
          <p:cNvPr id="53" name="Google Shape;53;p21:notes">
            <a:extLst>
              <a:ext uri="{FF2B5EF4-FFF2-40B4-BE49-F238E27FC236}">
                <a16:creationId xmlns:a16="http://schemas.microsoft.com/office/drawing/2014/main" id="{0E43A06E-C260-21FE-DA70-E88BCD174BF0}"/>
              </a:ext>
            </a:extLst>
          </p:cNvPr>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r>
              <a:rPr lang="en-US" dirty="0"/>
              <a:t>Copilot is </a:t>
            </a:r>
            <a:r>
              <a:rPr lang="en-US" b="1" dirty="0"/>
              <a:t>not just copy-pasting</a:t>
            </a:r>
            <a:r>
              <a:rPr lang="en-US" dirty="0"/>
              <a:t> from Stack Overflow.</a:t>
            </a:r>
          </a:p>
          <a:p>
            <a:r>
              <a:rPr lang="en-US" dirty="0"/>
              <a:t>It has been trained on </a:t>
            </a:r>
            <a:r>
              <a:rPr lang="en-US" b="1" dirty="0"/>
              <a:t>millions of public repositories</a:t>
            </a:r>
            <a:r>
              <a:rPr lang="en-US" dirty="0"/>
              <a:t>, so it </a:t>
            </a:r>
            <a:r>
              <a:rPr lang="en-US" b="1" dirty="0"/>
              <a:t>learns patterns</a:t>
            </a:r>
            <a:r>
              <a:rPr lang="en-US" dirty="0"/>
              <a:t> and </a:t>
            </a:r>
            <a:r>
              <a:rPr lang="en-US" b="1" dirty="0"/>
              <a:t>suggests code based on context.</a:t>
            </a:r>
            <a:endParaRPr lang="en-US" dirty="0"/>
          </a:p>
          <a:p>
            <a:r>
              <a:rPr lang="en-US" dirty="0"/>
              <a:t>But here's the catch: </a:t>
            </a:r>
            <a:r>
              <a:rPr lang="en-US" b="1" dirty="0"/>
              <a:t>it doesn’t understand what your code actually does.</a:t>
            </a:r>
            <a:endParaRPr lang="en-US" dirty="0"/>
          </a:p>
          <a:p>
            <a:r>
              <a:rPr lang="en-US" dirty="0"/>
              <a:t>It’s making </a:t>
            </a:r>
            <a:r>
              <a:rPr lang="en-US" b="1" dirty="0"/>
              <a:t>statistical guesses</a:t>
            </a:r>
            <a:r>
              <a:rPr lang="en-US" dirty="0"/>
              <a:t>, not thinking like a human. That means:</a:t>
            </a:r>
            <a:br>
              <a:rPr lang="en-US" dirty="0"/>
            </a:br>
            <a:r>
              <a:rPr lang="en-US" dirty="0"/>
              <a:t>✔️ It’s great for boilerplate code.</a:t>
            </a:r>
            <a:br>
              <a:rPr lang="en-US" dirty="0"/>
            </a:br>
            <a:r>
              <a:rPr lang="en-US" dirty="0"/>
              <a:t>❌ It can sometimes make </a:t>
            </a:r>
            <a:r>
              <a:rPr lang="en-US" b="1" dirty="0"/>
              <a:t>very confident mistakes.</a:t>
            </a:r>
            <a:endParaRPr lang="en-US" dirty="0"/>
          </a:p>
        </p:txBody>
      </p:sp>
      <p:sp>
        <p:nvSpPr>
          <p:cNvPr id="54" name="Google Shape;54;p21:notes">
            <a:extLst>
              <a:ext uri="{FF2B5EF4-FFF2-40B4-BE49-F238E27FC236}">
                <a16:creationId xmlns:a16="http://schemas.microsoft.com/office/drawing/2014/main" id="{01990112-8FA4-AFF3-C7C0-543C52B5139D}"/>
              </a:ext>
            </a:extLst>
          </p:cNvPr>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7941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562A9BE0-F0F2-47FC-350D-31E617CFAC27}"/>
            </a:ext>
          </a:extLst>
        </p:cNvPr>
        <p:cNvGrpSpPr/>
        <p:nvPr/>
      </p:nvGrpSpPr>
      <p:grpSpPr>
        <a:xfrm>
          <a:off x="0" y="0"/>
          <a:ext cx="0" cy="0"/>
          <a:chOff x="0" y="0"/>
          <a:chExt cx="0" cy="0"/>
        </a:xfrm>
      </p:grpSpPr>
      <p:sp>
        <p:nvSpPr>
          <p:cNvPr id="53" name="Google Shape;53;p21:notes">
            <a:extLst>
              <a:ext uri="{FF2B5EF4-FFF2-40B4-BE49-F238E27FC236}">
                <a16:creationId xmlns:a16="http://schemas.microsoft.com/office/drawing/2014/main" id="{031B941E-DC2A-C4EC-E79D-E9FC079BA0A4}"/>
              </a:ext>
            </a:extLst>
          </p:cNvPr>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r>
              <a:rPr lang="en-US" i="1" dirty="0"/>
              <a:t>"Alright, let’s talk about what </a:t>
            </a:r>
            <a:r>
              <a:rPr lang="en-US" b="1" i="1" dirty="0"/>
              <a:t>GitHub Copilot</a:t>
            </a:r>
            <a:r>
              <a:rPr lang="en-US" i="1" dirty="0"/>
              <a:t> can actually do for us as developers. "</a:t>
            </a:r>
            <a:endParaRPr lang="en-US" dirty="0"/>
          </a:p>
          <a:p>
            <a:endParaRPr lang="en-US" b="1" dirty="0"/>
          </a:p>
          <a:p>
            <a:r>
              <a:rPr lang="en-US" b="1" dirty="0"/>
              <a:t>1. Code Suggestions in Your IDE</a:t>
            </a:r>
          </a:p>
          <a:p>
            <a:r>
              <a:rPr lang="en-US" dirty="0"/>
              <a:t>*"Copilot suggests code as you type, from </a:t>
            </a:r>
            <a:r>
              <a:rPr lang="en-US" b="1" dirty="0"/>
              <a:t>single lines</a:t>
            </a:r>
            <a:r>
              <a:rPr lang="en-US" dirty="0"/>
              <a:t> to </a:t>
            </a:r>
            <a:r>
              <a:rPr lang="en-US" b="1" dirty="0"/>
              <a:t>entire functions</a:t>
            </a:r>
            <a:r>
              <a:rPr lang="en-US" dirty="0"/>
              <a:t>.</a:t>
            </a:r>
          </a:p>
          <a:p>
            <a:r>
              <a:rPr lang="en-US" dirty="0"/>
              <a:t> Example: Start typing def </a:t>
            </a:r>
            <a:r>
              <a:rPr lang="en-US" dirty="0" err="1"/>
              <a:t>fetch_data</a:t>
            </a:r>
            <a:r>
              <a:rPr lang="en-US" dirty="0"/>
              <a:t>(</a:t>
            </a:r>
            <a:r>
              <a:rPr lang="en-US" dirty="0" err="1"/>
              <a:t>url</a:t>
            </a:r>
            <a:r>
              <a:rPr lang="en-US" dirty="0"/>
              <a:t>): → Copilot instantly suggests a full function. No more boilerplate!"*</a:t>
            </a:r>
          </a:p>
          <a:p>
            <a:r>
              <a:rPr lang="en-US" b="1" dirty="0"/>
              <a:t>2. Chat with Copilot for Coding Help</a:t>
            </a:r>
          </a:p>
          <a:p>
            <a:r>
              <a:rPr lang="en-US" dirty="0"/>
              <a:t>*"It’s like having Stack Overflow </a:t>
            </a:r>
            <a:r>
              <a:rPr lang="en-US" b="1" dirty="0"/>
              <a:t>inside your IDE</a:t>
            </a:r>
            <a:r>
              <a:rPr lang="en-US" dirty="0"/>
              <a:t>—no need to switch tabs.</a:t>
            </a:r>
          </a:p>
          <a:p>
            <a:r>
              <a:rPr lang="en-US" dirty="0"/>
              <a:t>Example: </a:t>
            </a:r>
            <a:r>
              <a:rPr lang="en-US" i="1" dirty="0"/>
              <a:t>"How do I write a recursive Fibonacci function?"</a:t>
            </a:r>
            <a:r>
              <a:rPr lang="en-US" dirty="0"/>
              <a:t> → Copilot gives an instant code snippet."*</a:t>
            </a:r>
          </a:p>
          <a:p>
            <a:r>
              <a:rPr lang="en-US" b="1" dirty="0"/>
              <a:t>3. Get Help with the Command Line</a:t>
            </a:r>
          </a:p>
          <a:p>
            <a:r>
              <a:rPr lang="en-US" dirty="0"/>
              <a:t>*"Forget memorizing obscure terminal commands. Just ask Copilot!</a:t>
            </a:r>
          </a:p>
          <a:p>
            <a:r>
              <a:rPr lang="en-US" dirty="0"/>
              <a:t>Example: </a:t>
            </a:r>
            <a:r>
              <a:rPr lang="en-US" i="1" dirty="0"/>
              <a:t>"How do I generate an SSH key for GitHub?"</a:t>
            </a:r>
            <a:r>
              <a:rPr lang="en-US" dirty="0"/>
              <a:t> → Copilot walks you through it."*</a:t>
            </a:r>
          </a:p>
          <a:p>
            <a:r>
              <a:rPr lang="en-US" b="1" dirty="0"/>
              <a:t>4. Auto-Generate Pull Request Descriptions (Enterprise Only)</a:t>
            </a:r>
          </a:p>
          <a:p>
            <a:r>
              <a:rPr lang="en-US" i="1" dirty="0"/>
              <a:t>"Ever struggle with PR descriptions? Copilot </a:t>
            </a:r>
            <a:r>
              <a:rPr lang="en-US" b="1" i="1" dirty="0"/>
              <a:t>summarizes your changes</a:t>
            </a:r>
            <a:r>
              <a:rPr lang="en-US" i="1" dirty="0"/>
              <a:t> for you—so you don’t have to write ‘Fixed stuff’ again."</a:t>
            </a:r>
            <a:endParaRPr lang="en-US" dirty="0"/>
          </a:p>
          <a:p>
            <a:r>
              <a:rPr lang="en-US" b="1" dirty="0"/>
              <a:t>5. Knowledge Bases for Teams (Enterprise Only)</a:t>
            </a:r>
          </a:p>
          <a:p>
            <a:r>
              <a:rPr lang="en-US" dirty="0"/>
              <a:t>*"Teams can </a:t>
            </a:r>
            <a:r>
              <a:rPr lang="en-US" b="1" dirty="0"/>
              <a:t>train Copilot</a:t>
            </a:r>
            <a:r>
              <a:rPr lang="en-US" dirty="0"/>
              <a:t> on internal documentation, so it can answer project-specific questions.</a:t>
            </a:r>
          </a:p>
          <a:p>
            <a:r>
              <a:rPr lang="en-US" dirty="0"/>
              <a:t> Example: </a:t>
            </a:r>
            <a:r>
              <a:rPr lang="en-US" i="1" dirty="0"/>
              <a:t>"How does authentication work in this project?"</a:t>
            </a:r>
            <a:r>
              <a:rPr lang="en-US" dirty="0"/>
              <a:t> → Copilot gives an answer based on team docs."*</a:t>
            </a:r>
          </a:p>
          <a:p>
            <a:endParaRPr lang="en-US" dirty="0"/>
          </a:p>
          <a:p>
            <a:r>
              <a:rPr lang="en-US" b="1" dirty="0"/>
              <a:t>🔹 Where Can You Use Copilot?</a:t>
            </a:r>
          </a:p>
          <a:p>
            <a:r>
              <a:rPr lang="en-US" dirty="0"/>
              <a:t>✔️ </a:t>
            </a:r>
            <a:r>
              <a:rPr lang="en-US" b="1" dirty="0"/>
              <a:t>In Your IDE</a:t>
            </a:r>
            <a:r>
              <a:rPr lang="en-US" dirty="0"/>
              <a:t> </a:t>
            </a:r>
            <a:br>
              <a:rPr lang="en-US" dirty="0"/>
            </a:br>
            <a:r>
              <a:rPr lang="en-US" dirty="0"/>
              <a:t>✔️ </a:t>
            </a:r>
            <a:r>
              <a:rPr lang="en-US" b="1" dirty="0"/>
              <a:t>On GitHub Mobile</a:t>
            </a:r>
            <a:r>
              <a:rPr lang="en-US" dirty="0"/>
              <a:t> (Chat interface)</a:t>
            </a:r>
            <a:br>
              <a:rPr lang="en-US" dirty="0"/>
            </a:br>
            <a:r>
              <a:rPr lang="en-US" dirty="0"/>
              <a:t>✔️ </a:t>
            </a:r>
            <a:r>
              <a:rPr lang="en-US" b="1" dirty="0"/>
              <a:t>In Windows Terminal Canary</a:t>
            </a:r>
            <a:r>
              <a:rPr lang="en-US" dirty="0"/>
              <a:t> (For CLI commands)</a:t>
            </a:r>
            <a:br>
              <a:rPr lang="en-US" dirty="0"/>
            </a:br>
            <a:r>
              <a:rPr lang="en-US" dirty="0"/>
              <a:t>✔️ </a:t>
            </a:r>
            <a:r>
              <a:rPr lang="en-US" b="1" dirty="0"/>
              <a:t>On the Command Line</a:t>
            </a:r>
            <a:r>
              <a:rPr lang="en-US" dirty="0"/>
              <a:t> (GitHub CLI)</a:t>
            </a:r>
            <a:br>
              <a:rPr lang="en-US" dirty="0"/>
            </a:br>
            <a:r>
              <a:rPr lang="en-US" dirty="0"/>
              <a:t>✔️ </a:t>
            </a:r>
            <a:r>
              <a:rPr lang="en-US" b="1" dirty="0"/>
              <a:t>On GitHub’s Website</a:t>
            </a:r>
            <a:r>
              <a:rPr lang="en-US" dirty="0"/>
              <a:t> (PR descriptions, commit messages)</a:t>
            </a:r>
          </a:p>
          <a:p>
            <a:r>
              <a:rPr lang="en-US" i="1" dirty="0"/>
              <a:t>"Basically, wherever you code—Copilot is there!"</a:t>
            </a:r>
            <a:endParaRPr lang="en-US" dirty="0"/>
          </a:p>
        </p:txBody>
      </p:sp>
      <p:sp>
        <p:nvSpPr>
          <p:cNvPr id="54" name="Google Shape;54;p21:notes">
            <a:extLst>
              <a:ext uri="{FF2B5EF4-FFF2-40B4-BE49-F238E27FC236}">
                <a16:creationId xmlns:a16="http://schemas.microsoft.com/office/drawing/2014/main" id="{7B12BDE3-0CF0-307C-7F69-08A62EC28DEB}"/>
              </a:ext>
            </a:extLst>
          </p:cNvPr>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46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950621" y="3769671"/>
            <a:ext cx="18202857" cy="369252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285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1055149" y="4891723"/>
            <a:ext cx="17993800" cy="3175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b="0" i="0">
                <a:solidFill>
                  <a:schemeClr val="dk1"/>
                </a:solidFil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1"/>
        <p:cNvGrpSpPr/>
        <p:nvPr/>
      </p:nvGrpSpPr>
      <p:grpSpPr>
        <a:xfrm>
          <a:off x="0" y="0"/>
          <a:ext cx="0" cy="0"/>
          <a:chOff x="0" y="0"/>
          <a:chExt cx="0" cy="0"/>
        </a:xfrm>
      </p:grpSpPr>
      <p:sp>
        <p:nvSpPr>
          <p:cNvPr id="22" name="Google Shape;22;p3"/>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950621" y="3769671"/>
            <a:ext cx="18202857" cy="369252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285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1005205" y="2601150"/>
            <a:ext cx="8745284" cy="746417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2"/>
          </p:nvPr>
        </p:nvSpPr>
        <p:spPr>
          <a:xfrm>
            <a:off x="10353611" y="2601150"/>
            <a:ext cx="8745284" cy="746417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0621" y="3769671"/>
            <a:ext cx="18202857" cy="3692525"/>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285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1055149" y="4891723"/>
            <a:ext cx="17993800" cy="3175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9.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1621"/>
        </a:solidFill>
        <a:effectLst/>
      </p:bgPr>
    </p:bg>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11724477" y="0"/>
            <a:ext cx="8379623" cy="11309350"/>
          </a:xfrm>
          <a:prstGeom prst="rect">
            <a:avLst/>
          </a:prstGeom>
          <a:noFill/>
          <a:ln>
            <a:noFill/>
          </a:ln>
        </p:spPr>
      </p:pic>
      <p:sp>
        <p:nvSpPr>
          <p:cNvPr id="117" name="Google Shape;117;p16"/>
          <p:cNvSpPr txBox="1"/>
          <p:nvPr/>
        </p:nvSpPr>
        <p:spPr>
          <a:xfrm>
            <a:off x="1055923" y="3794521"/>
            <a:ext cx="12334957" cy="3720300"/>
          </a:xfrm>
          <a:prstGeom prst="rect">
            <a:avLst/>
          </a:prstGeom>
          <a:noFill/>
          <a:ln>
            <a:noFill/>
          </a:ln>
        </p:spPr>
        <p:txBody>
          <a:bodyPr spcFirstLastPara="1" wrap="square" lIns="0" tIns="280650" rIns="0" bIns="0" anchor="t" anchorCtr="0">
            <a:noAutofit/>
          </a:bodyPr>
          <a:lstStyle/>
          <a:p>
            <a:pPr marL="12700" marR="15240" lvl="0" indent="0" algn="l" rtl="0">
              <a:lnSpc>
                <a:spcPct val="80000"/>
              </a:lnSpc>
              <a:spcBef>
                <a:spcPts val="0"/>
              </a:spcBef>
              <a:spcAft>
                <a:spcPts val="0"/>
              </a:spcAft>
              <a:buClr>
                <a:srgbClr val="000000"/>
              </a:buClr>
              <a:buSzPts val="9600"/>
              <a:buFont typeface="Arial"/>
              <a:buNone/>
            </a:pPr>
            <a:r>
              <a:rPr lang="en-US" sz="9600" b="1" i="0" u="none" strike="noStrike" cap="none" dirty="0">
                <a:solidFill>
                  <a:schemeClr val="lt1"/>
                </a:solidFill>
                <a:latin typeface="Poppins"/>
                <a:ea typeface="Poppins"/>
                <a:cs typeface="Poppins"/>
                <a:sym typeface="Poppins"/>
              </a:rPr>
              <a:t>Introduction to GitHub Copilot</a:t>
            </a:r>
            <a:br>
              <a:rPr lang="en-US" sz="9600" b="1" i="0" u="none" strike="noStrike" cap="none" dirty="0">
                <a:solidFill>
                  <a:schemeClr val="lt1"/>
                </a:solidFill>
                <a:latin typeface="Poppins"/>
                <a:ea typeface="Poppins"/>
                <a:cs typeface="Poppins"/>
                <a:sym typeface="Poppins"/>
              </a:rPr>
            </a:br>
            <a:endParaRPr lang="en-US" sz="9600" b="1" i="0" u="none" strike="noStrike" cap="none" dirty="0">
              <a:solidFill>
                <a:schemeClr val="lt1"/>
              </a:solidFill>
              <a:latin typeface="Poppins"/>
              <a:ea typeface="Poppins"/>
              <a:cs typeface="Poppins"/>
              <a:sym typeface="Poppins"/>
            </a:endParaRPr>
          </a:p>
        </p:txBody>
      </p:sp>
      <p:sp>
        <p:nvSpPr>
          <p:cNvPr id="118" name="Google Shape;118;p16"/>
          <p:cNvSpPr txBox="1"/>
          <p:nvPr/>
        </p:nvSpPr>
        <p:spPr>
          <a:xfrm>
            <a:off x="1055925" y="6994275"/>
            <a:ext cx="4047300" cy="85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FFFFFF"/>
                </a:solidFill>
                <a:latin typeface="Poppins"/>
                <a:ea typeface="Poppins"/>
                <a:cs typeface="Poppins"/>
                <a:sym typeface="Poppins"/>
              </a:rPr>
              <a:t>AI-Powered Code Assistance for Developers</a:t>
            </a:r>
          </a:p>
        </p:txBody>
      </p:sp>
      <p:pic>
        <p:nvPicPr>
          <p:cNvPr id="119" name="Google Shape;119;p16"/>
          <p:cNvPicPr preferRelativeResize="0"/>
          <p:nvPr/>
        </p:nvPicPr>
        <p:blipFill>
          <a:blip r:embed="rId4">
            <a:alphaModFix/>
          </a:blip>
          <a:stretch>
            <a:fillRect/>
          </a:stretch>
        </p:blipFill>
        <p:spPr>
          <a:xfrm>
            <a:off x="1017526" y="1029850"/>
            <a:ext cx="3395329" cy="809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3A7C83C7-81AC-ECBA-99B8-7153345DBFC0}"/>
            </a:ext>
          </a:extLst>
        </p:cNvPr>
        <p:cNvGrpSpPr/>
        <p:nvPr/>
      </p:nvGrpSpPr>
      <p:grpSpPr>
        <a:xfrm>
          <a:off x="0" y="0"/>
          <a:ext cx="0" cy="0"/>
          <a:chOff x="0" y="0"/>
          <a:chExt cx="0" cy="0"/>
        </a:xfrm>
      </p:grpSpPr>
      <p:sp>
        <p:nvSpPr>
          <p:cNvPr id="56" name="Google Shape;56;p8">
            <a:extLst>
              <a:ext uri="{FF2B5EF4-FFF2-40B4-BE49-F238E27FC236}">
                <a16:creationId xmlns:a16="http://schemas.microsoft.com/office/drawing/2014/main" id="{76FCA7F5-8415-43AD-B080-2B6004DA3D63}"/>
              </a:ext>
            </a:extLst>
          </p:cNvPr>
          <p:cNvSpPr txBox="1">
            <a:spLocks noGrp="1"/>
          </p:cNvSpPr>
          <p:nvPr>
            <p:ph type="title"/>
          </p:nvPr>
        </p:nvSpPr>
        <p:spPr>
          <a:xfrm>
            <a:off x="1048625" y="3063875"/>
            <a:ext cx="8307600" cy="749700"/>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Supported IDE’s</a:t>
            </a:r>
            <a:endParaRPr sz="4000" dirty="0">
              <a:solidFill>
                <a:srgbClr val="151621"/>
              </a:solidFill>
              <a:latin typeface="Poppins"/>
              <a:ea typeface="Poppins"/>
              <a:cs typeface="Poppins"/>
              <a:sym typeface="Poppins"/>
            </a:endParaRPr>
          </a:p>
        </p:txBody>
      </p:sp>
      <p:sp>
        <p:nvSpPr>
          <p:cNvPr id="57" name="Google Shape;57;p8">
            <a:extLst>
              <a:ext uri="{FF2B5EF4-FFF2-40B4-BE49-F238E27FC236}">
                <a16:creationId xmlns:a16="http://schemas.microsoft.com/office/drawing/2014/main" id="{BE924C05-23EF-AB85-425F-CF11798EE611}"/>
              </a:ext>
            </a:extLst>
          </p:cNvPr>
          <p:cNvSpPr txBox="1"/>
          <p:nvPr/>
        </p:nvSpPr>
        <p:spPr>
          <a:xfrm>
            <a:off x="1954264" y="4844439"/>
            <a:ext cx="3293758" cy="3263220"/>
          </a:xfrm>
          <a:prstGeom prst="rect">
            <a:avLst/>
          </a:prstGeom>
          <a:noFill/>
          <a:ln>
            <a:noFill/>
          </a:ln>
        </p:spPr>
        <p:txBody>
          <a:bodyPr spcFirstLastPara="1" wrap="square" lIns="0" tIns="11425" rIns="0" bIns="0" anchor="t" anchorCtr="0">
            <a:noAutofit/>
          </a:bodyPr>
          <a:lstStyle/>
          <a:p>
            <a:pPr marL="342900" indent="-342900">
              <a:buFont typeface="Arial" panose="020B0604020202020204" pitchFamily="34" charset="0"/>
              <a:buChar char="•"/>
            </a:pPr>
            <a:r>
              <a:rPr lang="en-US" sz="3200" dirty="0">
                <a:latin typeface="Poppins" panose="00000500000000000000" pitchFamily="2" charset="0"/>
                <a:cs typeface="Poppins" panose="00000500000000000000" pitchFamily="2" charset="0"/>
              </a:rPr>
              <a:t>Jet Brains</a:t>
            </a:r>
          </a:p>
          <a:p>
            <a:pPr marL="342900" indent="-342900">
              <a:buFont typeface="Arial" panose="020B0604020202020204" pitchFamily="34" charset="0"/>
              <a:buChar char="•"/>
            </a:pPr>
            <a:r>
              <a:rPr lang="en-US" sz="3200" dirty="0">
                <a:latin typeface="Poppins" panose="00000500000000000000" pitchFamily="2" charset="0"/>
                <a:cs typeface="Poppins" panose="00000500000000000000" pitchFamily="2" charset="0"/>
              </a:rPr>
              <a:t>VS Code</a:t>
            </a:r>
          </a:p>
          <a:p>
            <a:pPr marL="342900" indent="-342900">
              <a:buFont typeface="Arial" panose="020B0604020202020204" pitchFamily="34" charset="0"/>
              <a:buChar char="•"/>
            </a:pPr>
            <a:r>
              <a:rPr lang="en-US" sz="3200" dirty="0">
                <a:latin typeface="Poppins" panose="00000500000000000000" pitchFamily="2" charset="0"/>
                <a:cs typeface="Poppins" panose="00000500000000000000" pitchFamily="2" charset="0"/>
              </a:rPr>
              <a:t>Visual Studio</a:t>
            </a:r>
          </a:p>
          <a:p>
            <a:pPr marL="342900" indent="-342900">
              <a:buFont typeface="Arial" panose="020B0604020202020204" pitchFamily="34" charset="0"/>
              <a:buChar char="•"/>
            </a:pPr>
            <a:r>
              <a:rPr lang="en-US" sz="3200" dirty="0" err="1">
                <a:latin typeface="Poppins" panose="00000500000000000000" pitchFamily="2" charset="0"/>
                <a:cs typeface="Poppins" panose="00000500000000000000" pitchFamily="2" charset="0"/>
              </a:rPr>
              <a:t>Neovim</a:t>
            </a:r>
            <a:endParaRPr lang="en-US" sz="3200"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sz="3200" dirty="0" err="1">
                <a:latin typeface="Poppins" panose="00000500000000000000" pitchFamily="2" charset="0"/>
                <a:cs typeface="Poppins" panose="00000500000000000000" pitchFamily="2" charset="0"/>
              </a:rPr>
              <a:t>Codespaces</a:t>
            </a:r>
            <a:endParaRPr lang="en-US" sz="3200" dirty="0">
              <a:latin typeface="Poppins" panose="00000500000000000000" pitchFamily="2" charset="0"/>
              <a:cs typeface="Poppins" panose="00000500000000000000" pitchFamily="2" charset="0"/>
            </a:endParaRPr>
          </a:p>
        </p:txBody>
      </p:sp>
      <p:pic>
        <p:nvPicPr>
          <p:cNvPr id="58" name="Google Shape;58;p8">
            <a:extLst>
              <a:ext uri="{FF2B5EF4-FFF2-40B4-BE49-F238E27FC236}">
                <a16:creationId xmlns:a16="http://schemas.microsoft.com/office/drawing/2014/main" id="{13997DE7-923E-27EA-B622-5EF3AD1FD997}"/>
              </a:ext>
            </a:extLst>
          </p:cNvPr>
          <p:cNvPicPr preferRelativeResize="0"/>
          <p:nvPr/>
        </p:nvPicPr>
        <p:blipFill>
          <a:blip r:embed="rId3">
            <a:alphaModFix/>
          </a:blip>
          <a:stretch>
            <a:fillRect/>
          </a:stretch>
        </p:blipFill>
        <p:spPr>
          <a:xfrm>
            <a:off x="1041367" y="1042629"/>
            <a:ext cx="2341353" cy="558300"/>
          </a:xfrm>
          <a:prstGeom prst="rect">
            <a:avLst/>
          </a:prstGeom>
          <a:noFill/>
          <a:ln>
            <a:noFill/>
          </a:ln>
        </p:spPr>
      </p:pic>
      <p:pic>
        <p:nvPicPr>
          <p:cNvPr id="7170" name="Picture 2" descr="JetBrains - Wikipedia">
            <a:extLst>
              <a:ext uri="{FF2B5EF4-FFF2-40B4-BE49-F238E27FC236}">
                <a16:creationId xmlns:a16="http://schemas.microsoft.com/office/drawing/2014/main" id="{715827B8-2984-70A9-20CD-C6E62D6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4082" y="3410854"/>
            <a:ext cx="1804617" cy="180461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isual Studio Code - Wikiversity">
            <a:extLst>
              <a:ext uri="{FF2B5EF4-FFF2-40B4-BE49-F238E27FC236}">
                <a16:creationId xmlns:a16="http://schemas.microsoft.com/office/drawing/2014/main" id="{1B48E2AE-00D0-6019-0626-7E403A7F1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36241" y="289462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76D47FC1-3544-2FD3-60DA-C0B9DB596B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8504" y="7175238"/>
            <a:ext cx="1527887" cy="152788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Nvim Icon | Papirus Apps Iconpack ...">
            <a:extLst>
              <a:ext uri="{FF2B5EF4-FFF2-40B4-BE49-F238E27FC236}">
                <a16:creationId xmlns:a16="http://schemas.microsoft.com/office/drawing/2014/main" id="{6172308F-EA1C-0DA0-84F6-B936CF008C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87206" y="5437119"/>
            <a:ext cx="1460296" cy="1460296"/>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GitHub Codespaces - Desktop App for Mac ...">
            <a:extLst>
              <a:ext uri="{FF2B5EF4-FFF2-40B4-BE49-F238E27FC236}">
                <a16:creationId xmlns:a16="http://schemas.microsoft.com/office/drawing/2014/main" id="{AA10678C-51E0-7883-06DD-8ED28B7FB0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05797" y="6369271"/>
            <a:ext cx="4244039" cy="22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137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51621"/>
        </a:solidFill>
        <a:effectLst/>
      </p:bgPr>
    </p:bg>
    <p:spTree>
      <p:nvGrpSpPr>
        <p:cNvPr id="1" name="Shape 147"/>
        <p:cNvGrpSpPr/>
        <p:nvPr/>
      </p:nvGrpSpPr>
      <p:grpSpPr>
        <a:xfrm>
          <a:off x="0" y="0"/>
          <a:ext cx="0" cy="0"/>
          <a:chOff x="0" y="0"/>
          <a:chExt cx="0" cy="0"/>
        </a:xfrm>
      </p:grpSpPr>
      <p:sp>
        <p:nvSpPr>
          <p:cNvPr id="148" name="Google Shape;148;p20"/>
          <p:cNvSpPr txBox="1"/>
          <p:nvPr/>
        </p:nvSpPr>
        <p:spPr>
          <a:xfrm>
            <a:off x="1035776" y="6471657"/>
            <a:ext cx="4969510" cy="4558030"/>
          </a:xfrm>
          <a:prstGeom prst="rect">
            <a:avLst/>
          </a:prstGeom>
          <a:noFill/>
          <a:ln>
            <a:noFill/>
          </a:ln>
        </p:spPr>
        <p:txBody>
          <a:bodyPr spcFirstLastPara="1" wrap="square" lIns="0" tIns="17125" rIns="0" bIns="0" anchor="t" anchorCtr="0">
            <a:noAutofit/>
          </a:bodyPr>
          <a:lstStyle/>
          <a:p>
            <a:pPr marL="12700" marR="0" lvl="0" indent="0" algn="l" rtl="0">
              <a:lnSpc>
                <a:spcPct val="100000"/>
              </a:lnSpc>
              <a:spcBef>
                <a:spcPts val="0"/>
              </a:spcBef>
              <a:spcAft>
                <a:spcPts val="0"/>
              </a:spcAft>
              <a:buClr>
                <a:srgbClr val="000000"/>
              </a:buClr>
              <a:buSzPts val="29700"/>
              <a:buFont typeface="Arial"/>
              <a:buNone/>
            </a:pPr>
            <a:r>
              <a:rPr lang="en-US" sz="29700" b="1" i="0" u="none" strike="noStrike" cap="none" dirty="0">
                <a:solidFill>
                  <a:srgbClr val="FFFFFF"/>
                </a:solidFill>
                <a:latin typeface="Poppins"/>
                <a:ea typeface="Poppins"/>
                <a:cs typeface="Poppins"/>
                <a:sym typeface="Poppins"/>
              </a:rPr>
              <a:t>02</a:t>
            </a:r>
            <a:endParaRPr sz="29700" b="0" i="0" u="none" strike="noStrike" cap="none" dirty="0">
              <a:solidFill>
                <a:schemeClr val="dk1"/>
              </a:solidFill>
              <a:latin typeface="Poppins"/>
              <a:ea typeface="Poppins"/>
              <a:cs typeface="Poppins"/>
              <a:sym typeface="Poppins"/>
            </a:endParaRPr>
          </a:p>
        </p:txBody>
      </p:sp>
      <p:pic>
        <p:nvPicPr>
          <p:cNvPr id="149" name="Google Shape;149;p20"/>
          <p:cNvPicPr preferRelativeResize="0"/>
          <p:nvPr/>
        </p:nvPicPr>
        <p:blipFill rotWithShape="1">
          <a:blip r:embed="rId3">
            <a:alphaModFix/>
          </a:blip>
          <a:srcRect/>
          <a:stretch/>
        </p:blipFill>
        <p:spPr>
          <a:xfrm>
            <a:off x="11747091" y="0"/>
            <a:ext cx="8357009" cy="11309350"/>
          </a:xfrm>
          <a:prstGeom prst="rect">
            <a:avLst/>
          </a:prstGeom>
          <a:noFill/>
          <a:ln>
            <a:noFill/>
          </a:ln>
        </p:spPr>
      </p:pic>
      <p:sp>
        <p:nvSpPr>
          <p:cNvPr id="150" name="Google Shape;150;p20"/>
          <p:cNvSpPr txBox="1">
            <a:spLocks noGrp="1"/>
          </p:cNvSpPr>
          <p:nvPr>
            <p:ph type="title"/>
          </p:nvPr>
        </p:nvSpPr>
        <p:spPr>
          <a:xfrm>
            <a:off x="1035775" y="3388500"/>
            <a:ext cx="3185100" cy="1773600"/>
          </a:xfrm>
          <a:prstGeom prst="rect">
            <a:avLst/>
          </a:prstGeom>
          <a:noFill/>
          <a:ln>
            <a:noFill/>
          </a:ln>
        </p:spPr>
        <p:txBody>
          <a:bodyPr spcFirstLastPara="1" wrap="square" lIns="0" tIns="16500" rIns="0" bIns="0" anchor="t" anchorCtr="0">
            <a:noAutofit/>
          </a:bodyPr>
          <a:lstStyle/>
          <a:p>
            <a:pPr marL="12700" lvl="0" indent="0" algn="l" rtl="0">
              <a:lnSpc>
                <a:spcPct val="100000"/>
              </a:lnSpc>
              <a:spcBef>
                <a:spcPts val="0"/>
              </a:spcBef>
              <a:spcAft>
                <a:spcPts val="0"/>
              </a:spcAft>
              <a:buSzPts val="1400"/>
              <a:buNone/>
            </a:pPr>
            <a:r>
              <a:rPr lang="en-US" sz="4400" b="0" dirty="0">
                <a:latin typeface="Poppins"/>
                <a:ea typeface="Poppins"/>
                <a:cs typeface="Poppins"/>
                <a:sym typeface="Poppins"/>
              </a:rPr>
              <a:t>When to use CoPilot</a:t>
            </a:r>
            <a:endParaRPr sz="4400" b="0" dirty="0">
              <a:latin typeface="Poppins"/>
              <a:ea typeface="Poppins"/>
              <a:cs typeface="Poppins"/>
              <a:sym typeface="Poppins"/>
            </a:endParaRPr>
          </a:p>
        </p:txBody>
      </p:sp>
      <p:pic>
        <p:nvPicPr>
          <p:cNvPr id="151" name="Google Shape;151;p20"/>
          <p:cNvPicPr preferRelativeResize="0"/>
          <p:nvPr/>
        </p:nvPicPr>
        <p:blipFill>
          <a:blip r:embed="rId4">
            <a:alphaModFix/>
          </a:blip>
          <a:stretch>
            <a:fillRect/>
          </a:stretch>
        </p:blipFill>
        <p:spPr>
          <a:xfrm>
            <a:off x="1041322" y="1042625"/>
            <a:ext cx="2341457" cy="55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048625" y="3063875"/>
            <a:ext cx="8307600" cy="749700"/>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When to Use GitHub Copilot</a:t>
            </a:r>
          </a:p>
        </p:txBody>
      </p:sp>
      <p:sp>
        <p:nvSpPr>
          <p:cNvPr id="64" name="Google Shape;64;p9"/>
          <p:cNvSpPr txBox="1"/>
          <p:nvPr/>
        </p:nvSpPr>
        <p:spPr>
          <a:xfrm>
            <a:off x="1048625" y="4581176"/>
            <a:ext cx="10712451" cy="5193445"/>
          </a:xfrm>
          <a:prstGeom prst="rect">
            <a:avLst/>
          </a:prstGeom>
          <a:noFill/>
          <a:ln>
            <a:noFill/>
          </a:ln>
        </p:spPr>
        <p:txBody>
          <a:bodyPr spcFirstLastPara="1" wrap="square" lIns="0" tIns="11425" rIns="0" bIns="0" anchor="t" anchorCtr="0">
            <a:noAutofit/>
          </a:bodyPr>
          <a:lstStyle/>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Code Generation:</a:t>
            </a:r>
            <a:r>
              <a:rPr lang="en-US" sz="2400" dirty="0">
                <a:latin typeface="Poppins" panose="00000500000000000000" pitchFamily="2" charset="0"/>
                <a:cs typeface="Poppins" panose="00000500000000000000" pitchFamily="2" charset="0"/>
              </a:rPr>
              <a:t> Quickly write boilerplate code, repetitive tasks, or standard templates (e.g., CRUD operations).</a:t>
            </a:r>
          </a:p>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Learning and Experimentation:</a:t>
            </a:r>
            <a:r>
              <a:rPr lang="en-US" sz="2400" dirty="0">
                <a:latin typeface="Poppins" panose="00000500000000000000" pitchFamily="2" charset="0"/>
                <a:cs typeface="Poppins" panose="00000500000000000000" pitchFamily="2" charset="0"/>
              </a:rPr>
              <a:t> Explore new programming languages, frameworks, or libraries with AI suggestions.</a:t>
            </a:r>
          </a:p>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Rapid Prototyping:</a:t>
            </a:r>
            <a:r>
              <a:rPr lang="en-US" sz="2400" dirty="0">
                <a:latin typeface="Poppins" panose="00000500000000000000" pitchFamily="2" charset="0"/>
                <a:cs typeface="Poppins" panose="00000500000000000000" pitchFamily="2" charset="0"/>
              </a:rPr>
              <a:t> Accelerate the creation of prototypes and MVPs.</a:t>
            </a:r>
          </a:p>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Documentation Writing:</a:t>
            </a:r>
            <a:r>
              <a:rPr lang="en-US" sz="2400" dirty="0">
                <a:latin typeface="Poppins" panose="00000500000000000000" pitchFamily="2" charset="0"/>
                <a:cs typeface="Poppins" panose="00000500000000000000" pitchFamily="2" charset="0"/>
              </a:rPr>
              <a:t> Assist in generating in-line code comments and documentation.</a:t>
            </a:r>
          </a:p>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Code Reviews:</a:t>
            </a:r>
            <a:r>
              <a:rPr lang="en-US" sz="2400" dirty="0">
                <a:latin typeface="Poppins" panose="00000500000000000000" pitchFamily="2" charset="0"/>
                <a:cs typeface="Poppins" panose="00000500000000000000" pitchFamily="2" charset="0"/>
              </a:rPr>
              <a:t> Improve existing code with suggested refactoring and optimization.</a:t>
            </a:r>
          </a:p>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Debugging:</a:t>
            </a:r>
            <a:r>
              <a:rPr lang="en-US" sz="2400" dirty="0">
                <a:latin typeface="Poppins" panose="00000500000000000000" pitchFamily="2" charset="0"/>
                <a:cs typeface="Poppins" panose="00000500000000000000" pitchFamily="2" charset="0"/>
              </a:rPr>
              <a:t> Leverage AI-powered suggestions to identify and fix issues more efficiently.</a:t>
            </a:r>
          </a:p>
        </p:txBody>
      </p:sp>
      <p:pic>
        <p:nvPicPr>
          <p:cNvPr id="65" name="Google Shape;65;p9"/>
          <p:cNvPicPr preferRelativeResize="0"/>
          <p:nvPr/>
        </p:nvPicPr>
        <p:blipFill>
          <a:blip r:embed="rId3">
            <a:alphaModFix/>
          </a:blip>
          <a:stretch>
            <a:fillRect/>
          </a:stretch>
        </p:blipFill>
        <p:spPr>
          <a:xfrm>
            <a:off x="1041367" y="1042629"/>
            <a:ext cx="2341353" cy="55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048625" y="2559378"/>
            <a:ext cx="11406134" cy="749700"/>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Scenarios Where Copilot Might Not Be Ideal</a:t>
            </a:r>
            <a:endParaRPr sz="4000" dirty="0">
              <a:solidFill>
                <a:srgbClr val="151621"/>
              </a:solidFill>
              <a:latin typeface="Poppins"/>
              <a:ea typeface="Poppins"/>
              <a:cs typeface="Poppins"/>
              <a:sym typeface="Poppins"/>
            </a:endParaRPr>
          </a:p>
        </p:txBody>
      </p:sp>
      <p:sp>
        <p:nvSpPr>
          <p:cNvPr id="71" name="Google Shape;71;p10"/>
          <p:cNvSpPr txBox="1"/>
          <p:nvPr/>
        </p:nvSpPr>
        <p:spPr>
          <a:xfrm>
            <a:off x="1041367" y="3816546"/>
            <a:ext cx="10223095" cy="5004259"/>
          </a:xfrm>
          <a:prstGeom prst="rect">
            <a:avLst/>
          </a:prstGeom>
          <a:noFill/>
          <a:ln>
            <a:noFill/>
          </a:ln>
        </p:spPr>
        <p:txBody>
          <a:bodyPr spcFirstLastPara="1" wrap="square" lIns="0" tIns="11425" rIns="0" bIns="0" numCol="2" anchor="t" anchorCtr="0">
            <a:noAutofit/>
          </a:bodyPr>
          <a:lstStyle/>
          <a:p>
            <a:pPr marL="457200" indent="-457200">
              <a:buFont typeface="Arial" panose="020B0604020202020204" pitchFamily="34" charset="0"/>
              <a:buChar char="•"/>
            </a:pPr>
            <a:r>
              <a:rPr lang="en-US" sz="2400" b="1" dirty="0">
                <a:latin typeface="Poppins" panose="00000500000000000000" pitchFamily="2" charset="0"/>
                <a:cs typeface="Poppins" panose="00000500000000000000" pitchFamily="2" charset="0"/>
              </a:rPr>
              <a:t>Highly Sensitive Code:</a:t>
            </a:r>
            <a:r>
              <a:rPr lang="en-US" sz="2400" dirty="0">
                <a:latin typeface="Poppins" panose="00000500000000000000" pitchFamily="2" charset="0"/>
                <a:cs typeface="Poppins" panose="00000500000000000000" pitchFamily="2" charset="0"/>
              </a:rPr>
              <a:t> Avoid using Copilot for proprietary algorithms or confidential code.</a:t>
            </a:r>
          </a:p>
          <a:p>
            <a:pPr marL="457200" indent="-457200">
              <a:buFont typeface="Arial" panose="020B0604020202020204" pitchFamily="34" charset="0"/>
              <a:buChar char="•"/>
            </a:pPr>
            <a:r>
              <a:rPr lang="en-US" sz="2400" b="1" dirty="0">
                <a:latin typeface="Poppins" panose="00000500000000000000" pitchFamily="2" charset="0"/>
                <a:cs typeface="Poppins" panose="00000500000000000000" pitchFamily="2" charset="0"/>
              </a:rPr>
              <a:t>Complex Problem-Solving:</a:t>
            </a:r>
            <a:r>
              <a:rPr lang="en-US" sz="2400" dirty="0">
                <a:latin typeface="Poppins" panose="00000500000000000000" pitchFamily="2" charset="0"/>
                <a:cs typeface="Poppins" panose="00000500000000000000" pitchFamily="2" charset="0"/>
              </a:rPr>
              <a:t> Copilot might struggle with intricate or non-standard solutions requiring deep context.</a:t>
            </a:r>
          </a:p>
          <a:p>
            <a:pPr marL="457200" indent="-457200">
              <a:buFont typeface="Arial" panose="020B0604020202020204" pitchFamily="34" charset="0"/>
              <a:buChar char="•"/>
            </a:pPr>
            <a:r>
              <a:rPr lang="en-US" sz="2400" b="1" dirty="0">
                <a:latin typeface="Poppins" panose="00000500000000000000" pitchFamily="2" charset="0"/>
                <a:cs typeface="Poppins" panose="00000500000000000000" pitchFamily="2" charset="0"/>
              </a:rPr>
              <a:t>Lack of Specific Context:</a:t>
            </a:r>
            <a:r>
              <a:rPr lang="en-US" sz="2400" dirty="0">
                <a:latin typeface="Poppins" panose="00000500000000000000" pitchFamily="2" charset="0"/>
                <a:cs typeface="Poppins" panose="00000500000000000000" pitchFamily="2" charset="0"/>
              </a:rPr>
              <a:t> Generates inaccurate suggestions when provided vague prompts or incomplete information.</a:t>
            </a:r>
          </a:p>
          <a:p>
            <a:pPr marL="457200" indent="-457200">
              <a:buFont typeface="Arial" panose="020B0604020202020204" pitchFamily="34" charset="0"/>
              <a:buChar char="•"/>
            </a:pPr>
            <a:r>
              <a:rPr lang="en-US" sz="2400" b="1" dirty="0">
                <a:latin typeface="Poppins" panose="00000500000000000000" pitchFamily="2" charset="0"/>
                <a:cs typeface="Poppins" panose="00000500000000000000" pitchFamily="2" charset="0"/>
              </a:rPr>
              <a:t>Legal Concerns:</a:t>
            </a:r>
            <a:r>
              <a:rPr lang="en-US" sz="2400" dirty="0">
                <a:latin typeface="Poppins" panose="00000500000000000000" pitchFamily="2" charset="0"/>
                <a:cs typeface="Poppins" panose="00000500000000000000" pitchFamily="2" charset="0"/>
              </a:rPr>
              <a:t> Be cautious about licensing and copyright implications of generated code.</a:t>
            </a:r>
          </a:p>
          <a:p>
            <a:pPr marL="457200" indent="-457200">
              <a:buFont typeface="Arial" panose="020B0604020202020204" pitchFamily="34" charset="0"/>
              <a:buChar char="•"/>
            </a:pPr>
            <a:r>
              <a:rPr lang="en-US" sz="2400" b="1" dirty="0">
                <a:latin typeface="Poppins" panose="00000500000000000000" pitchFamily="2" charset="0"/>
                <a:cs typeface="Poppins" panose="00000500000000000000" pitchFamily="2" charset="0"/>
              </a:rPr>
              <a:t>Over-Reliance:</a:t>
            </a:r>
            <a:r>
              <a:rPr lang="en-US" sz="2400" dirty="0">
                <a:latin typeface="Poppins" panose="00000500000000000000" pitchFamily="2" charset="0"/>
                <a:cs typeface="Poppins" panose="00000500000000000000" pitchFamily="2" charset="0"/>
              </a:rPr>
              <a:t> Using Copilot excessively might hinder deep learning of programming concepts.</a:t>
            </a:r>
          </a:p>
          <a:p>
            <a:pPr marL="457200" indent="-457200">
              <a:buFont typeface="Arial" panose="020B0604020202020204" pitchFamily="34" charset="0"/>
              <a:buChar char="•"/>
            </a:pPr>
            <a:r>
              <a:rPr lang="en-US" sz="2400" b="1" dirty="0">
                <a:latin typeface="Poppins" panose="00000500000000000000" pitchFamily="2" charset="0"/>
                <a:cs typeface="Poppins" panose="00000500000000000000" pitchFamily="2" charset="0"/>
              </a:rPr>
              <a:t>Niche or Rare Use Cases:</a:t>
            </a:r>
            <a:r>
              <a:rPr lang="en-US" sz="2400" dirty="0">
                <a:latin typeface="Poppins" panose="00000500000000000000" pitchFamily="2" charset="0"/>
                <a:cs typeface="Poppins" panose="00000500000000000000" pitchFamily="2" charset="0"/>
              </a:rPr>
              <a:t> Limited effectiveness in handling less-documented technologies or unique coding patterns.</a:t>
            </a:r>
          </a:p>
        </p:txBody>
      </p:sp>
      <p:pic>
        <p:nvPicPr>
          <p:cNvPr id="72" name="Google Shape;72;p10"/>
          <p:cNvPicPr preferRelativeResize="0"/>
          <p:nvPr/>
        </p:nvPicPr>
        <p:blipFill>
          <a:blip r:embed="rId3">
            <a:alphaModFix/>
          </a:blip>
          <a:stretch>
            <a:fillRect/>
          </a:stretch>
        </p:blipFill>
        <p:spPr>
          <a:xfrm>
            <a:off x="1041367" y="1042629"/>
            <a:ext cx="2341353" cy="558300"/>
          </a:xfrm>
          <a:prstGeom prst="rect">
            <a:avLst/>
          </a:prstGeom>
          <a:noFill/>
          <a:ln>
            <a:noFill/>
          </a:ln>
        </p:spPr>
      </p:pic>
      <p:sp>
        <p:nvSpPr>
          <p:cNvPr id="2" name="AutoShape 2" descr="A conceptual and minimalist illustration symbolizing the idea that 'GitHub Copilot is not ideal.' The image features a robotic hand (representing Copilot) tangled in a web of messy code on a whiteboard, with some code snippets crossed out or showing errors. Next to it, a human coder with a laptop looks frustrated, scratching their head. The background is white and clean, emphasizing the contrast between the robot and the human coder. Modern, clean, and simple style, focusing on the message.">
            <a:extLst>
              <a:ext uri="{FF2B5EF4-FFF2-40B4-BE49-F238E27FC236}">
                <a16:creationId xmlns:a16="http://schemas.microsoft.com/office/drawing/2014/main" id="{73E53454-EAED-CC9F-81C3-FC011E76DC31}"/>
              </a:ext>
            </a:extLst>
          </p:cNvPr>
          <p:cNvSpPr>
            <a:spLocks noChangeAspect="1" noChangeArrowheads="1"/>
          </p:cNvSpPr>
          <p:nvPr/>
        </p:nvSpPr>
        <p:spPr bwMode="auto">
          <a:xfrm>
            <a:off x="9899650" y="550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6117E8E-1668-D468-D26B-FE01C441F49F}"/>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3101770" y="3309078"/>
            <a:ext cx="5562834" cy="5558042"/>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151621"/>
        </a:solidFill>
        <a:effectLst/>
      </p:bgPr>
    </p:bg>
    <p:spTree>
      <p:nvGrpSpPr>
        <p:cNvPr id="1" name="Shape 155"/>
        <p:cNvGrpSpPr/>
        <p:nvPr/>
      </p:nvGrpSpPr>
      <p:grpSpPr>
        <a:xfrm>
          <a:off x="0" y="0"/>
          <a:ext cx="0" cy="0"/>
          <a:chOff x="0" y="0"/>
          <a:chExt cx="0" cy="0"/>
        </a:xfrm>
      </p:grpSpPr>
      <p:sp>
        <p:nvSpPr>
          <p:cNvPr id="156" name="Google Shape;156;p21"/>
          <p:cNvSpPr txBox="1"/>
          <p:nvPr/>
        </p:nvSpPr>
        <p:spPr>
          <a:xfrm>
            <a:off x="1035776" y="6471657"/>
            <a:ext cx="5020310" cy="4558030"/>
          </a:xfrm>
          <a:prstGeom prst="rect">
            <a:avLst/>
          </a:prstGeom>
          <a:noFill/>
          <a:ln>
            <a:noFill/>
          </a:ln>
        </p:spPr>
        <p:txBody>
          <a:bodyPr spcFirstLastPara="1" wrap="square" lIns="0" tIns="17125" rIns="0" bIns="0" anchor="t" anchorCtr="0">
            <a:noAutofit/>
          </a:bodyPr>
          <a:lstStyle/>
          <a:p>
            <a:pPr marL="12700" marR="0" lvl="0" indent="0" algn="l" rtl="0">
              <a:lnSpc>
                <a:spcPct val="100000"/>
              </a:lnSpc>
              <a:spcBef>
                <a:spcPts val="0"/>
              </a:spcBef>
              <a:spcAft>
                <a:spcPts val="0"/>
              </a:spcAft>
              <a:buClr>
                <a:srgbClr val="000000"/>
              </a:buClr>
              <a:buSzPts val="29700"/>
              <a:buFont typeface="Arial"/>
              <a:buNone/>
            </a:pPr>
            <a:r>
              <a:rPr lang="en-US" sz="29700" b="1" i="0" u="none" strike="noStrike" cap="none">
                <a:solidFill>
                  <a:srgbClr val="FFFFFF"/>
                </a:solidFill>
                <a:latin typeface="Poppins"/>
                <a:ea typeface="Poppins"/>
                <a:cs typeface="Poppins"/>
                <a:sym typeface="Poppins"/>
              </a:rPr>
              <a:t>03</a:t>
            </a:r>
            <a:endParaRPr sz="29700" b="0" i="0" u="none" strike="noStrike" cap="none">
              <a:solidFill>
                <a:schemeClr val="dk1"/>
              </a:solidFill>
              <a:latin typeface="Poppins"/>
              <a:ea typeface="Poppins"/>
              <a:cs typeface="Poppins"/>
              <a:sym typeface="Poppins"/>
            </a:endParaRPr>
          </a:p>
        </p:txBody>
      </p:sp>
      <p:pic>
        <p:nvPicPr>
          <p:cNvPr id="157" name="Google Shape;157;p21"/>
          <p:cNvPicPr preferRelativeResize="0"/>
          <p:nvPr/>
        </p:nvPicPr>
        <p:blipFill rotWithShape="1">
          <a:blip r:embed="rId3">
            <a:alphaModFix/>
          </a:blip>
          <a:srcRect/>
          <a:stretch/>
        </p:blipFill>
        <p:spPr>
          <a:xfrm>
            <a:off x="11891116" y="0"/>
            <a:ext cx="8213101" cy="11309350"/>
          </a:xfrm>
          <a:prstGeom prst="rect">
            <a:avLst/>
          </a:prstGeom>
          <a:noFill/>
          <a:ln>
            <a:noFill/>
          </a:ln>
        </p:spPr>
      </p:pic>
      <p:sp>
        <p:nvSpPr>
          <p:cNvPr id="158" name="Google Shape;158;p21"/>
          <p:cNvSpPr txBox="1">
            <a:spLocks noGrp="1"/>
          </p:cNvSpPr>
          <p:nvPr>
            <p:ph type="title"/>
          </p:nvPr>
        </p:nvSpPr>
        <p:spPr>
          <a:xfrm>
            <a:off x="1035775" y="3388500"/>
            <a:ext cx="3185100" cy="1773600"/>
          </a:xfrm>
          <a:prstGeom prst="rect">
            <a:avLst/>
          </a:prstGeom>
          <a:noFill/>
          <a:ln>
            <a:noFill/>
          </a:ln>
        </p:spPr>
        <p:txBody>
          <a:bodyPr spcFirstLastPara="1" wrap="square" lIns="0" tIns="16500" rIns="0" bIns="0" anchor="t" anchorCtr="0">
            <a:noAutofit/>
          </a:bodyPr>
          <a:lstStyle/>
          <a:p>
            <a:pPr marL="12700" lvl="0" indent="0" algn="l" rtl="0">
              <a:lnSpc>
                <a:spcPct val="100000"/>
              </a:lnSpc>
              <a:spcBef>
                <a:spcPts val="0"/>
              </a:spcBef>
              <a:spcAft>
                <a:spcPts val="0"/>
              </a:spcAft>
              <a:buSzPts val="1400"/>
              <a:buNone/>
            </a:pPr>
            <a:r>
              <a:rPr lang="en-US" sz="4400" b="0" dirty="0">
                <a:latin typeface="Poppins"/>
                <a:ea typeface="Poppins"/>
                <a:cs typeface="Poppins"/>
                <a:sym typeface="Poppins"/>
              </a:rPr>
              <a:t>Best practices</a:t>
            </a:r>
            <a:endParaRPr sz="4400" b="0" dirty="0">
              <a:latin typeface="Poppins"/>
              <a:ea typeface="Poppins"/>
              <a:cs typeface="Poppins"/>
              <a:sym typeface="Poppins"/>
            </a:endParaRPr>
          </a:p>
        </p:txBody>
      </p:sp>
      <p:pic>
        <p:nvPicPr>
          <p:cNvPr id="159" name="Google Shape;159;p21"/>
          <p:cNvPicPr preferRelativeResize="0"/>
          <p:nvPr/>
        </p:nvPicPr>
        <p:blipFill>
          <a:blip r:embed="rId4">
            <a:alphaModFix/>
          </a:blip>
          <a:stretch>
            <a:fillRect/>
          </a:stretch>
        </p:blipFill>
        <p:spPr>
          <a:xfrm>
            <a:off x="1041322" y="1042625"/>
            <a:ext cx="2341457" cy="558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904245" y="2127022"/>
            <a:ext cx="10357727" cy="749700"/>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Best Practices and Tips for Better Use</a:t>
            </a:r>
            <a:endParaRPr sz="4000" dirty="0">
              <a:solidFill>
                <a:srgbClr val="151621"/>
              </a:solidFill>
              <a:latin typeface="Poppins"/>
              <a:ea typeface="Poppins"/>
              <a:cs typeface="Poppins"/>
              <a:sym typeface="Poppins"/>
            </a:endParaRPr>
          </a:p>
        </p:txBody>
      </p:sp>
      <p:sp>
        <p:nvSpPr>
          <p:cNvPr id="78" name="Google Shape;78;p11"/>
          <p:cNvSpPr txBox="1"/>
          <p:nvPr/>
        </p:nvSpPr>
        <p:spPr>
          <a:xfrm>
            <a:off x="904245" y="3250415"/>
            <a:ext cx="12028872" cy="4624800"/>
          </a:xfrm>
          <a:prstGeom prst="rect">
            <a:avLst/>
          </a:prstGeom>
          <a:noFill/>
          <a:ln>
            <a:noFill/>
          </a:ln>
        </p:spPr>
        <p:txBody>
          <a:bodyPr spcFirstLastPara="1" wrap="square" lIns="0" tIns="11425" rIns="0" bIns="0" numCol="2" anchor="t" anchorCtr="0">
            <a:noAutofit/>
          </a:bodyPr>
          <a:lstStyle/>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Be Specific:</a:t>
            </a:r>
            <a:r>
              <a:rPr lang="en-US" sz="2400" dirty="0">
                <a:latin typeface="Poppins" panose="00000500000000000000" pitchFamily="2" charset="0"/>
                <a:cs typeface="Poppins" panose="00000500000000000000" pitchFamily="2" charset="0"/>
              </a:rPr>
              <a:t> Provide clear and detailed prompts to improve suggestions.</a:t>
            </a:r>
          </a:p>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Verify Code:</a:t>
            </a:r>
            <a:r>
              <a:rPr lang="en-US" sz="2400" dirty="0">
                <a:latin typeface="Poppins" panose="00000500000000000000" pitchFamily="2" charset="0"/>
                <a:cs typeface="Poppins" panose="00000500000000000000" pitchFamily="2" charset="0"/>
              </a:rPr>
              <a:t> Always review and test AI-generated code for accuracy and security.</a:t>
            </a:r>
          </a:p>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Pair with Documentation:</a:t>
            </a:r>
            <a:r>
              <a:rPr lang="en-US" sz="2400" dirty="0">
                <a:latin typeface="Poppins" panose="00000500000000000000" pitchFamily="2" charset="0"/>
                <a:cs typeface="Poppins" panose="00000500000000000000" pitchFamily="2" charset="0"/>
              </a:rPr>
              <a:t> Combine Copilot’s suggestions with official documentation for better outcomes.</a:t>
            </a:r>
          </a:p>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Use Incrementally:</a:t>
            </a:r>
            <a:r>
              <a:rPr lang="en-US" sz="2400" dirty="0">
                <a:latin typeface="Poppins" panose="00000500000000000000" pitchFamily="2" charset="0"/>
                <a:cs typeface="Poppins" panose="00000500000000000000" pitchFamily="2" charset="0"/>
              </a:rPr>
              <a:t> Start with small tasks to build trust in its suggestions before scaling up.</a:t>
            </a:r>
          </a:p>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Iterate and Refine:</a:t>
            </a:r>
            <a:r>
              <a:rPr lang="en-US" sz="2400" dirty="0">
                <a:latin typeface="Poppins" panose="00000500000000000000" pitchFamily="2" charset="0"/>
                <a:cs typeface="Poppins" panose="00000500000000000000" pitchFamily="2" charset="0"/>
              </a:rPr>
              <a:t> Use the AI as a collaborator and refine suggestions as needed.</a:t>
            </a:r>
          </a:p>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Stay Updated:</a:t>
            </a:r>
            <a:r>
              <a:rPr lang="en-US" sz="2400" dirty="0">
                <a:latin typeface="Poppins" panose="00000500000000000000" pitchFamily="2" charset="0"/>
                <a:cs typeface="Poppins" panose="00000500000000000000" pitchFamily="2" charset="0"/>
              </a:rPr>
              <a:t> Regularly update the Copilot extension and explore new features.</a:t>
            </a:r>
          </a:p>
          <a:p>
            <a:pPr marL="342900" indent="-342900">
              <a:buFont typeface="Arial" panose="020B0604020202020204" pitchFamily="34" charset="0"/>
              <a:buChar char="•"/>
            </a:pPr>
            <a:r>
              <a:rPr lang="en-US" sz="2400" b="1" dirty="0">
                <a:latin typeface="Poppins" panose="00000500000000000000" pitchFamily="2" charset="0"/>
                <a:cs typeface="Poppins" panose="00000500000000000000" pitchFamily="2" charset="0"/>
              </a:rPr>
              <a:t>Use in Complementary Scenarios:</a:t>
            </a:r>
            <a:r>
              <a:rPr lang="en-US" sz="2400" dirty="0">
                <a:latin typeface="Poppins" panose="00000500000000000000" pitchFamily="2" charset="0"/>
                <a:cs typeface="Poppins" panose="00000500000000000000" pitchFamily="2" charset="0"/>
              </a:rPr>
              <a:t> Pair Copilot with other tools like linters and debuggers for optimal performance.</a:t>
            </a:r>
          </a:p>
          <a:p>
            <a:pPr marL="285750" marR="5080" lvl="0" indent="-285750" algn="l" rtl="0">
              <a:lnSpc>
                <a:spcPct val="100000"/>
              </a:lnSpc>
              <a:spcBef>
                <a:spcPts val="0"/>
              </a:spcBef>
              <a:spcAft>
                <a:spcPts val="0"/>
              </a:spcAft>
              <a:buClr>
                <a:srgbClr val="000000"/>
              </a:buClr>
              <a:buSzPts val="2600"/>
              <a:buFont typeface="Arial" panose="020B0604020202020204" pitchFamily="34" charset="0"/>
              <a:buChar char="•"/>
            </a:pPr>
            <a:endParaRPr sz="1800" b="0" i="0" u="none" strike="noStrike" cap="none" dirty="0">
              <a:solidFill>
                <a:srgbClr val="151621"/>
              </a:solidFill>
              <a:latin typeface="Poppins" panose="00000500000000000000" pitchFamily="2" charset="0"/>
              <a:ea typeface="Poppins"/>
              <a:cs typeface="Poppins" panose="00000500000000000000" pitchFamily="2" charset="0"/>
              <a:sym typeface="Poppins"/>
            </a:endParaRPr>
          </a:p>
        </p:txBody>
      </p:sp>
      <p:pic>
        <p:nvPicPr>
          <p:cNvPr id="79" name="Google Shape;79;p11"/>
          <p:cNvPicPr preferRelativeResize="0"/>
          <p:nvPr/>
        </p:nvPicPr>
        <p:blipFill>
          <a:blip r:embed="rId3">
            <a:alphaModFix/>
          </a:blip>
          <a:stretch>
            <a:fillRect/>
          </a:stretch>
        </p:blipFill>
        <p:spPr>
          <a:xfrm>
            <a:off x="1193767" y="1195029"/>
            <a:ext cx="2341353" cy="558300"/>
          </a:xfrm>
          <a:prstGeom prst="rect">
            <a:avLst/>
          </a:prstGeom>
          <a:noFill/>
          <a:ln>
            <a:noFill/>
          </a:ln>
        </p:spPr>
      </p:pic>
      <p:pic>
        <p:nvPicPr>
          <p:cNvPr id="3" name="Picture 2">
            <a:extLst>
              <a:ext uri="{FF2B5EF4-FFF2-40B4-BE49-F238E27FC236}">
                <a16:creationId xmlns:a16="http://schemas.microsoft.com/office/drawing/2014/main" id="{294A543F-3E8E-5E89-3F11-0222E9014EDA}"/>
              </a:ext>
            </a:extLst>
          </p:cNvPr>
          <p:cNvPicPr>
            <a:picLocks noChangeAspect="1"/>
          </p:cNvPicPr>
          <p:nvPr/>
        </p:nvPicPr>
        <p:blipFill>
          <a:blip r:embed="rId4">
            <a:extLst>
              <a:ext uri="{BEBA8EAE-BF5A-486C-A8C5-ECC9F3942E4B}">
                <a14:imgProps xmlns:a14="http://schemas.microsoft.com/office/drawing/2010/main">
                  <a14:imgLayer r:embed="rId5">
                    <a14:imgEffect>
                      <a14:artisticGlowDiffused/>
                    </a14:imgEffect>
                  </a14:imgLayer>
                </a14:imgProps>
              </a:ext>
            </a:extLst>
          </a:blip>
          <a:stretch>
            <a:fillRect/>
          </a:stretch>
        </p:blipFill>
        <p:spPr>
          <a:xfrm>
            <a:off x="13248844" y="2960057"/>
            <a:ext cx="5389235" cy="5389235"/>
          </a:xfrm>
          <a:prstGeom prst="rect">
            <a:avLst/>
          </a:prstGeom>
        </p:spPr>
      </p:pic>
      <p:pic>
        <p:nvPicPr>
          <p:cNvPr id="6" name="Picture 5">
            <a:extLst>
              <a:ext uri="{FF2B5EF4-FFF2-40B4-BE49-F238E27FC236}">
                <a16:creationId xmlns:a16="http://schemas.microsoft.com/office/drawing/2014/main" id="{B99D2175-4290-6C52-2521-8EEDC8B0B24C}"/>
              </a:ext>
            </a:extLst>
          </p:cNvPr>
          <p:cNvPicPr>
            <a:picLocks noChangeAspect="1"/>
          </p:cNvPicPr>
          <p:nvPr/>
        </p:nvPicPr>
        <p:blipFill>
          <a:blip r:embed="rId6"/>
          <a:stretch>
            <a:fillRect/>
          </a:stretch>
        </p:blipFill>
        <p:spPr>
          <a:xfrm>
            <a:off x="1947283" y="9570178"/>
            <a:ext cx="4010025" cy="752475"/>
          </a:xfrm>
          <a:prstGeom prst="rect">
            <a:avLst/>
          </a:prstGeom>
        </p:spPr>
      </p:pic>
      <p:pic>
        <p:nvPicPr>
          <p:cNvPr id="8" name="Picture 7">
            <a:extLst>
              <a:ext uri="{FF2B5EF4-FFF2-40B4-BE49-F238E27FC236}">
                <a16:creationId xmlns:a16="http://schemas.microsoft.com/office/drawing/2014/main" id="{7A295043-ACC8-C93A-4903-A3300578ED07}"/>
              </a:ext>
            </a:extLst>
          </p:cNvPr>
          <p:cNvPicPr>
            <a:picLocks noChangeAspect="1"/>
          </p:cNvPicPr>
          <p:nvPr/>
        </p:nvPicPr>
        <p:blipFill>
          <a:blip r:embed="rId7"/>
          <a:stretch>
            <a:fillRect/>
          </a:stretch>
        </p:blipFill>
        <p:spPr>
          <a:xfrm>
            <a:off x="10791487" y="9170128"/>
            <a:ext cx="8515350" cy="1152525"/>
          </a:xfrm>
          <a:prstGeom prst="rect">
            <a:avLst/>
          </a:prstGeom>
        </p:spPr>
      </p:pic>
      <p:pic>
        <p:nvPicPr>
          <p:cNvPr id="9" name="Picture 8">
            <a:extLst>
              <a:ext uri="{FF2B5EF4-FFF2-40B4-BE49-F238E27FC236}">
                <a16:creationId xmlns:a16="http://schemas.microsoft.com/office/drawing/2014/main" id="{7B4C7A26-7B9D-CBDE-7BEF-49C20548321E}"/>
              </a:ext>
            </a:extLst>
          </p:cNvPr>
          <p:cNvPicPr>
            <a:picLocks noChangeAspect="1"/>
          </p:cNvPicPr>
          <p:nvPr/>
        </p:nvPicPr>
        <p:blipFill>
          <a:blip r:embed="rId8"/>
          <a:stretch>
            <a:fillRect/>
          </a:stretch>
        </p:blipFill>
        <p:spPr>
          <a:xfrm>
            <a:off x="11731893" y="7588711"/>
            <a:ext cx="1359087" cy="1320394"/>
          </a:xfrm>
          <a:prstGeom prst="rect">
            <a:avLst/>
          </a:prstGeom>
        </p:spPr>
      </p:pic>
      <p:pic>
        <p:nvPicPr>
          <p:cNvPr id="10" name="Picture 9">
            <a:extLst>
              <a:ext uri="{FF2B5EF4-FFF2-40B4-BE49-F238E27FC236}">
                <a16:creationId xmlns:a16="http://schemas.microsoft.com/office/drawing/2014/main" id="{80A3613A-7F37-D56C-CF0A-8427171FCB03}"/>
              </a:ext>
            </a:extLst>
          </p:cNvPr>
          <p:cNvPicPr>
            <a:picLocks noChangeAspect="1"/>
          </p:cNvPicPr>
          <p:nvPr/>
        </p:nvPicPr>
        <p:blipFill>
          <a:blip r:embed="rId9"/>
          <a:stretch>
            <a:fillRect/>
          </a:stretch>
        </p:blipFill>
        <p:spPr>
          <a:xfrm>
            <a:off x="3140018" y="8062499"/>
            <a:ext cx="1325144" cy="13203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
          <a:extLst>
            <a:ext uri="{FF2B5EF4-FFF2-40B4-BE49-F238E27FC236}">
              <a16:creationId xmlns:a16="http://schemas.microsoft.com/office/drawing/2014/main" id="{234D7476-0CF1-4C73-4C35-BFD2A10FEE57}"/>
            </a:ext>
          </a:extLst>
        </p:cNvPr>
        <p:cNvGrpSpPr/>
        <p:nvPr/>
      </p:nvGrpSpPr>
      <p:grpSpPr>
        <a:xfrm>
          <a:off x="0" y="0"/>
          <a:ext cx="0" cy="0"/>
          <a:chOff x="0" y="0"/>
          <a:chExt cx="0" cy="0"/>
        </a:xfrm>
      </p:grpSpPr>
      <p:sp>
        <p:nvSpPr>
          <p:cNvPr id="77" name="Google Shape;77;p11">
            <a:extLst>
              <a:ext uri="{FF2B5EF4-FFF2-40B4-BE49-F238E27FC236}">
                <a16:creationId xmlns:a16="http://schemas.microsoft.com/office/drawing/2014/main" id="{5D09D846-2B6F-3DCC-B2A0-558E2A142CE5}"/>
              </a:ext>
            </a:extLst>
          </p:cNvPr>
          <p:cNvSpPr txBox="1">
            <a:spLocks noGrp="1"/>
          </p:cNvSpPr>
          <p:nvPr>
            <p:ph type="title"/>
          </p:nvPr>
        </p:nvSpPr>
        <p:spPr>
          <a:xfrm>
            <a:off x="8702782" y="1683738"/>
            <a:ext cx="10357727" cy="749700"/>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Be specific</a:t>
            </a:r>
            <a:endParaRPr sz="4000" dirty="0">
              <a:solidFill>
                <a:srgbClr val="151621"/>
              </a:solidFill>
              <a:latin typeface="Poppins"/>
              <a:ea typeface="Poppins"/>
              <a:cs typeface="Poppins"/>
              <a:sym typeface="Poppins"/>
            </a:endParaRPr>
          </a:p>
        </p:txBody>
      </p:sp>
      <p:pic>
        <p:nvPicPr>
          <p:cNvPr id="79" name="Google Shape;79;p11">
            <a:extLst>
              <a:ext uri="{FF2B5EF4-FFF2-40B4-BE49-F238E27FC236}">
                <a16:creationId xmlns:a16="http://schemas.microsoft.com/office/drawing/2014/main" id="{8559CA3F-4F6C-1713-5C19-60120D4D35F1}"/>
              </a:ext>
            </a:extLst>
          </p:cNvPr>
          <p:cNvPicPr preferRelativeResize="0"/>
          <p:nvPr/>
        </p:nvPicPr>
        <p:blipFill>
          <a:blip r:embed="rId3">
            <a:alphaModFix/>
          </a:blip>
          <a:stretch>
            <a:fillRect/>
          </a:stretch>
        </p:blipFill>
        <p:spPr>
          <a:xfrm>
            <a:off x="1193767" y="1195029"/>
            <a:ext cx="2341353" cy="558300"/>
          </a:xfrm>
          <a:prstGeom prst="rect">
            <a:avLst/>
          </a:prstGeom>
          <a:noFill/>
          <a:ln>
            <a:noFill/>
          </a:ln>
        </p:spPr>
      </p:pic>
      <p:pic>
        <p:nvPicPr>
          <p:cNvPr id="5" name="Picture 4">
            <a:extLst>
              <a:ext uri="{FF2B5EF4-FFF2-40B4-BE49-F238E27FC236}">
                <a16:creationId xmlns:a16="http://schemas.microsoft.com/office/drawing/2014/main" id="{05401F17-4AC0-13CD-026A-DC2470DC6721}"/>
              </a:ext>
            </a:extLst>
          </p:cNvPr>
          <p:cNvPicPr>
            <a:picLocks noChangeAspect="1"/>
          </p:cNvPicPr>
          <p:nvPr/>
        </p:nvPicPr>
        <p:blipFill>
          <a:blip r:embed="rId4"/>
          <a:stretch>
            <a:fillRect/>
          </a:stretch>
        </p:blipFill>
        <p:spPr>
          <a:xfrm>
            <a:off x="3936838" y="2981611"/>
            <a:ext cx="1359087" cy="1320394"/>
          </a:xfrm>
          <a:prstGeom prst="rect">
            <a:avLst/>
          </a:prstGeom>
        </p:spPr>
      </p:pic>
      <p:pic>
        <p:nvPicPr>
          <p:cNvPr id="7" name="Picture 6">
            <a:extLst>
              <a:ext uri="{FF2B5EF4-FFF2-40B4-BE49-F238E27FC236}">
                <a16:creationId xmlns:a16="http://schemas.microsoft.com/office/drawing/2014/main" id="{D15F8A9A-CAF2-E3C6-9E1E-AA986FF4C5B0}"/>
              </a:ext>
            </a:extLst>
          </p:cNvPr>
          <p:cNvPicPr>
            <a:picLocks noChangeAspect="1"/>
          </p:cNvPicPr>
          <p:nvPr/>
        </p:nvPicPr>
        <p:blipFill>
          <a:blip r:embed="rId5"/>
          <a:stretch>
            <a:fillRect/>
          </a:stretch>
        </p:blipFill>
        <p:spPr>
          <a:xfrm>
            <a:off x="14004534" y="2981611"/>
            <a:ext cx="1325144" cy="1320394"/>
          </a:xfrm>
          <a:prstGeom prst="rect">
            <a:avLst/>
          </a:prstGeom>
        </p:spPr>
      </p:pic>
      <p:pic>
        <p:nvPicPr>
          <p:cNvPr id="4" name="Picture 3">
            <a:extLst>
              <a:ext uri="{FF2B5EF4-FFF2-40B4-BE49-F238E27FC236}">
                <a16:creationId xmlns:a16="http://schemas.microsoft.com/office/drawing/2014/main" id="{2E73CA3C-B709-18B0-FECD-3AF21DAD8C41}"/>
              </a:ext>
            </a:extLst>
          </p:cNvPr>
          <p:cNvPicPr>
            <a:picLocks noChangeAspect="1"/>
          </p:cNvPicPr>
          <p:nvPr/>
        </p:nvPicPr>
        <p:blipFill>
          <a:blip r:embed="rId6"/>
          <a:stretch>
            <a:fillRect/>
          </a:stretch>
        </p:blipFill>
        <p:spPr>
          <a:xfrm>
            <a:off x="923248" y="8060395"/>
            <a:ext cx="8055214" cy="2675923"/>
          </a:xfrm>
          <a:prstGeom prst="rect">
            <a:avLst/>
          </a:prstGeom>
        </p:spPr>
      </p:pic>
      <p:pic>
        <p:nvPicPr>
          <p:cNvPr id="8" name="Picture 7">
            <a:extLst>
              <a:ext uri="{FF2B5EF4-FFF2-40B4-BE49-F238E27FC236}">
                <a16:creationId xmlns:a16="http://schemas.microsoft.com/office/drawing/2014/main" id="{BE602B18-0808-9845-83C0-281F02D26607}"/>
              </a:ext>
            </a:extLst>
          </p:cNvPr>
          <p:cNvPicPr>
            <a:picLocks noChangeAspect="1"/>
          </p:cNvPicPr>
          <p:nvPr/>
        </p:nvPicPr>
        <p:blipFill>
          <a:blip r:embed="rId7"/>
          <a:srcRect r="29312"/>
          <a:stretch/>
        </p:blipFill>
        <p:spPr>
          <a:xfrm>
            <a:off x="10927036" y="8706781"/>
            <a:ext cx="7653561" cy="1895530"/>
          </a:xfrm>
          <a:prstGeom prst="rect">
            <a:avLst/>
          </a:prstGeom>
        </p:spPr>
      </p:pic>
      <p:sp>
        <p:nvSpPr>
          <p:cNvPr id="9" name="Google Shape;78;p11">
            <a:extLst>
              <a:ext uri="{FF2B5EF4-FFF2-40B4-BE49-F238E27FC236}">
                <a16:creationId xmlns:a16="http://schemas.microsoft.com/office/drawing/2014/main" id="{3D91034E-82BB-9B05-B266-44DBE9CD4AB7}"/>
              </a:ext>
            </a:extLst>
          </p:cNvPr>
          <p:cNvSpPr txBox="1"/>
          <p:nvPr/>
        </p:nvSpPr>
        <p:spPr>
          <a:xfrm>
            <a:off x="1253578" y="4514643"/>
            <a:ext cx="7724884" cy="3199106"/>
          </a:xfrm>
          <a:prstGeom prst="rect">
            <a:avLst/>
          </a:prstGeom>
          <a:noFill/>
          <a:ln>
            <a:noFill/>
          </a:ln>
        </p:spPr>
        <p:txBody>
          <a:bodyPr spcFirstLastPara="1" wrap="square" lIns="0" tIns="11425" rIns="0" bIns="0" numCol="2" anchor="t" anchorCtr="0">
            <a:noAutofit/>
          </a:bodyPr>
          <a:lstStyle/>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Be Specific:</a:t>
            </a:r>
            <a:r>
              <a:rPr lang="en-US" sz="2400" dirty="0">
                <a:latin typeface="Poppins" panose="00000500000000000000" pitchFamily="2" charset="0"/>
                <a:cs typeface="Poppins" panose="00000500000000000000" pitchFamily="2" charset="0"/>
              </a:rPr>
              <a:t> Clearly define the task you want Copilot to perform.</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Provide Context:</a:t>
            </a:r>
            <a:r>
              <a:rPr lang="en-US" sz="2400" dirty="0">
                <a:latin typeface="Poppins" panose="00000500000000000000" pitchFamily="2" charset="0"/>
                <a:cs typeface="Poppins" panose="00000500000000000000" pitchFamily="2" charset="0"/>
              </a:rPr>
              <a:t> Include relevant details like input, output, and constraints.</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Use Comments:</a:t>
            </a:r>
            <a:r>
              <a:rPr lang="en-US" sz="2400" dirty="0">
                <a:latin typeface="Poppins" panose="00000500000000000000" pitchFamily="2" charset="0"/>
                <a:cs typeface="Poppins" panose="00000500000000000000" pitchFamily="2" charset="0"/>
              </a:rPr>
              <a:t> Add clear comments to guide Copilot’s suggestions.</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Iterate:</a:t>
            </a:r>
            <a:r>
              <a:rPr lang="en-US" sz="2400" dirty="0">
                <a:latin typeface="Poppins" panose="00000500000000000000" pitchFamily="2" charset="0"/>
                <a:cs typeface="Poppins" panose="00000500000000000000" pitchFamily="2" charset="0"/>
              </a:rPr>
              <a:t> Refine prompts based on the suggestions Copilot provides.</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Focus on Readability:</a:t>
            </a:r>
            <a:r>
              <a:rPr lang="en-US" sz="2400" dirty="0">
                <a:latin typeface="Poppins" panose="00000500000000000000" pitchFamily="2" charset="0"/>
                <a:cs typeface="Poppins" panose="00000500000000000000" pitchFamily="2" charset="0"/>
              </a:rPr>
              <a:t> Write concise and descriptive code comments.</a:t>
            </a:r>
          </a:p>
        </p:txBody>
      </p:sp>
      <p:sp>
        <p:nvSpPr>
          <p:cNvPr id="10" name="Google Shape;78;p11">
            <a:extLst>
              <a:ext uri="{FF2B5EF4-FFF2-40B4-BE49-F238E27FC236}">
                <a16:creationId xmlns:a16="http://schemas.microsoft.com/office/drawing/2014/main" id="{AABEEFB5-5D2D-139C-851E-0CEA99C48055}"/>
              </a:ext>
            </a:extLst>
          </p:cNvPr>
          <p:cNvSpPr txBox="1"/>
          <p:nvPr/>
        </p:nvSpPr>
        <p:spPr>
          <a:xfrm>
            <a:off x="10927036" y="4530858"/>
            <a:ext cx="7807045" cy="3199106"/>
          </a:xfrm>
          <a:prstGeom prst="rect">
            <a:avLst/>
          </a:prstGeom>
          <a:noFill/>
          <a:ln>
            <a:noFill/>
          </a:ln>
        </p:spPr>
        <p:txBody>
          <a:bodyPr spcFirstLastPara="1" wrap="square" lIns="0" tIns="11425" rIns="0" bIns="0" numCol="2" anchor="t" anchorCtr="0">
            <a:noAutofit/>
          </a:bodyPr>
          <a:lstStyle/>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Avoid Vague Prompts:</a:t>
            </a:r>
            <a:r>
              <a:rPr lang="en-US" sz="2400" dirty="0">
                <a:latin typeface="Poppins" panose="00000500000000000000" pitchFamily="2" charset="0"/>
                <a:cs typeface="Poppins" panose="00000500000000000000" pitchFamily="2" charset="0"/>
              </a:rPr>
              <a:t> Generic requests lead to irrelevant or incorrect suggestions.</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Don’t Skip Context:</a:t>
            </a:r>
            <a:r>
              <a:rPr lang="en-US" sz="2400" dirty="0">
                <a:latin typeface="Poppins" panose="00000500000000000000" pitchFamily="2" charset="0"/>
                <a:cs typeface="Poppins" panose="00000500000000000000" pitchFamily="2" charset="0"/>
              </a:rPr>
              <a:t> Lack of details results in incomplete or unclear outputs.</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Avoid Overloading:</a:t>
            </a:r>
            <a:r>
              <a:rPr lang="en-US" sz="2400" dirty="0">
                <a:latin typeface="Poppins" panose="00000500000000000000" pitchFamily="2" charset="0"/>
                <a:cs typeface="Poppins" panose="00000500000000000000" pitchFamily="2" charset="0"/>
              </a:rPr>
              <a:t> Writing overly long prompts can confuse the AI.</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Minimize Noise:</a:t>
            </a:r>
            <a:r>
              <a:rPr lang="en-US" sz="2400" dirty="0">
                <a:latin typeface="Poppins" panose="00000500000000000000" pitchFamily="2" charset="0"/>
                <a:cs typeface="Poppins" panose="00000500000000000000" pitchFamily="2" charset="0"/>
              </a:rPr>
              <a:t> Avoid irrelevant comments or unnecessary complexity.</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Don’t Assume AI Knows Everything:</a:t>
            </a:r>
            <a:r>
              <a:rPr lang="en-US" sz="2400" dirty="0">
                <a:latin typeface="Poppins" panose="00000500000000000000" pitchFamily="2" charset="0"/>
                <a:cs typeface="Poppins" panose="00000500000000000000" pitchFamily="2" charset="0"/>
              </a:rPr>
              <a:t> Copilot is not a substitute for understanding your code.</a:t>
            </a:r>
          </a:p>
        </p:txBody>
      </p:sp>
    </p:spTree>
    <p:extLst>
      <p:ext uri="{BB962C8B-B14F-4D97-AF65-F5344CB8AC3E}">
        <p14:creationId xmlns:p14="http://schemas.microsoft.com/office/powerpoint/2010/main" val="175642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564ABD46-0FB6-DA99-86EE-ADEA7C0CA869}"/>
            </a:ext>
          </a:extLst>
        </p:cNvPr>
        <p:cNvGrpSpPr/>
        <p:nvPr/>
      </p:nvGrpSpPr>
      <p:grpSpPr>
        <a:xfrm>
          <a:off x="0" y="0"/>
          <a:ext cx="0" cy="0"/>
          <a:chOff x="0" y="0"/>
          <a:chExt cx="0" cy="0"/>
        </a:xfrm>
      </p:grpSpPr>
      <p:sp>
        <p:nvSpPr>
          <p:cNvPr id="70" name="Google Shape;70;p10">
            <a:extLst>
              <a:ext uri="{FF2B5EF4-FFF2-40B4-BE49-F238E27FC236}">
                <a16:creationId xmlns:a16="http://schemas.microsoft.com/office/drawing/2014/main" id="{598F2DC7-F6DC-4099-8403-CF0FC8022257}"/>
              </a:ext>
            </a:extLst>
          </p:cNvPr>
          <p:cNvSpPr txBox="1">
            <a:spLocks noGrp="1"/>
          </p:cNvSpPr>
          <p:nvPr>
            <p:ph type="title"/>
          </p:nvPr>
        </p:nvSpPr>
        <p:spPr>
          <a:xfrm>
            <a:off x="1048625" y="2559378"/>
            <a:ext cx="11406134" cy="749700"/>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IDE functionalities in depth</a:t>
            </a:r>
            <a:endParaRPr sz="4000" dirty="0">
              <a:solidFill>
                <a:srgbClr val="151621"/>
              </a:solidFill>
              <a:latin typeface="Poppins"/>
              <a:ea typeface="Poppins"/>
              <a:cs typeface="Poppins"/>
              <a:sym typeface="Poppins"/>
            </a:endParaRPr>
          </a:p>
        </p:txBody>
      </p:sp>
      <p:sp>
        <p:nvSpPr>
          <p:cNvPr id="71" name="Google Shape;71;p10">
            <a:extLst>
              <a:ext uri="{FF2B5EF4-FFF2-40B4-BE49-F238E27FC236}">
                <a16:creationId xmlns:a16="http://schemas.microsoft.com/office/drawing/2014/main" id="{97D1585C-0609-163B-7E28-24E327871C3D}"/>
              </a:ext>
            </a:extLst>
          </p:cNvPr>
          <p:cNvSpPr txBox="1"/>
          <p:nvPr/>
        </p:nvSpPr>
        <p:spPr>
          <a:xfrm>
            <a:off x="1041367" y="3816546"/>
            <a:ext cx="10223095" cy="5887130"/>
          </a:xfrm>
          <a:prstGeom prst="rect">
            <a:avLst/>
          </a:prstGeom>
          <a:noFill/>
          <a:ln>
            <a:noFill/>
          </a:ln>
        </p:spPr>
        <p:txBody>
          <a:bodyPr spcFirstLastPara="1" wrap="square" lIns="0" tIns="11425" rIns="0" bIns="0" numCol="2" anchor="t" anchorCtr="0">
            <a:noAutofit/>
          </a:bodyPr>
          <a:lstStyle/>
          <a:p>
            <a:r>
              <a:rPr lang="en-US" sz="2000" b="1" dirty="0">
                <a:latin typeface="Poppins" panose="00000500000000000000" pitchFamily="2" charset="0"/>
                <a:cs typeface="Poppins" panose="00000500000000000000" pitchFamily="2" charset="0"/>
              </a:rPr>
              <a:t>Simplify This:</a:t>
            </a:r>
          </a:p>
          <a:p>
            <a:pPr marL="457200" indent="-457200">
              <a:buFont typeface="Arial" panose="020B0604020202020204" pitchFamily="34" charset="0"/>
              <a:buChar char="•"/>
            </a:pPr>
            <a:r>
              <a:rPr lang="en-US" sz="2000" dirty="0">
                <a:latin typeface="Poppins" panose="00000500000000000000" pitchFamily="2" charset="0"/>
                <a:cs typeface="Poppins" panose="00000500000000000000" pitchFamily="2" charset="0"/>
              </a:rPr>
              <a:t>Used to refactor or simplify the highlighted code to make it cleaner or more concise without changing its functionality. Helpful for improving code readability and maintainability.</a:t>
            </a:r>
          </a:p>
          <a:p>
            <a:r>
              <a:rPr lang="en-US" sz="2000" b="1" dirty="0">
                <a:latin typeface="Poppins" panose="00000500000000000000" pitchFamily="2" charset="0"/>
                <a:cs typeface="Poppins" panose="00000500000000000000" pitchFamily="2" charset="0"/>
              </a:rPr>
              <a:t>Generate Docs:</a:t>
            </a:r>
          </a:p>
          <a:p>
            <a:pPr marL="457200" indent="-457200">
              <a:buFont typeface="Arial" panose="020B0604020202020204" pitchFamily="34" charset="0"/>
              <a:buChar char="•"/>
            </a:pPr>
            <a:r>
              <a:rPr lang="en-US" sz="2000" dirty="0">
                <a:latin typeface="Poppins" panose="00000500000000000000" pitchFamily="2" charset="0"/>
                <a:cs typeface="Poppins" panose="00000500000000000000" pitchFamily="2" charset="0"/>
              </a:rPr>
              <a:t>Automatically generates documentation or docstrings for the selected function, class, or code snippet. It ensures your code is well-documented for others or for future reference.</a:t>
            </a:r>
          </a:p>
          <a:p>
            <a:r>
              <a:rPr lang="en-US" sz="2000" b="1" dirty="0">
                <a:latin typeface="Poppins" panose="00000500000000000000" pitchFamily="2" charset="0"/>
                <a:cs typeface="Poppins" panose="00000500000000000000" pitchFamily="2" charset="0"/>
              </a:rPr>
              <a:t>Fix This:</a:t>
            </a:r>
          </a:p>
          <a:p>
            <a:pPr marL="457200" indent="-457200">
              <a:buFont typeface="Arial" panose="020B0604020202020204" pitchFamily="34" charset="0"/>
              <a:buChar char="•"/>
            </a:pPr>
            <a:r>
              <a:rPr lang="en-US" sz="2000" dirty="0">
                <a:latin typeface="Poppins" panose="00000500000000000000" pitchFamily="2" charset="0"/>
                <a:cs typeface="Poppins" panose="00000500000000000000" pitchFamily="2" charset="0"/>
              </a:rPr>
              <a:t>Identifies and fixes errors or issues in the selected code. This is particularly useful for debugging or handling common mistakes.</a:t>
            </a:r>
          </a:p>
          <a:p>
            <a:r>
              <a:rPr lang="en-US" sz="2000" b="1" dirty="0">
                <a:latin typeface="Poppins" panose="00000500000000000000" pitchFamily="2" charset="0"/>
                <a:cs typeface="Poppins" panose="00000500000000000000" pitchFamily="2" charset="0"/>
              </a:rPr>
              <a:t>Explain This:</a:t>
            </a:r>
          </a:p>
          <a:p>
            <a:pPr marL="457200" indent="-457200">
              <a:buFont typeface="Arial" panose="020B0604020202020204" pitchFamily="34" charset="0"/>
              <a:buChar char="•"/>
            </a:pPr>
            <a:r>
              <a:rPr lang="en-US" sz="2000" dirty="0">
                <a:latin typeface="Poppins" panose="00000500000000000000" pitchFamily="2" charset="0"/>
                <a:cs typeface="Poppins" panose="00000500000000000000" pitchFamily="2" charset="0"/>
              </a:rPr>
              <a:t>Provides an explanation of the selected code snippet. It’s great for understanding code, especially when working with unfamiliar codebases or learning new patterns.</a:t>
            </a:r>
          </a:p>
          <a:p>
            <a:r>
              <a:rPr lang="en-US" sz="2000" b="1" dirty="0">
                <a:latin typeface="Poppins" panose="00000500000000000000" pitchFamily="2" charset="0"/>
                <a:cs typeface="Poppins" panose="00000500000000000000" pitchFamily="2" charset="0"/>
              </a:rPr>
              <a:t>Reference File in Chat: </a:t>
            </a:r>
          </a:p>
          <a:p>
            <a:pPr marL="457200" indent="-457200">
              <a:buFont typeface="Arial" panose="020B0604020202020204" pitchFamily="34" charset="0"/>
              <a:buChar char="•"/>
            </a:pPr>
            <a:r>
              <a:rPr lang="en-US" sz="2000" dirty="0">
                <a:latin typeface="Poppins" panose="00000500000000000000" pitchFamily="2" charset="0"/>
                <a:cs typeface="Poppins" panose="00000500000000000000" pitchFamily="2" charset="0"/>
              </a:rPr>
              <a:t>Allows referencing a file in the chat to discuss it in the context of GitHub Copilot Chat. Useful for asking specific questions or collaborating on the file.</a:t>
            </a:r>
          </a:p>
          <a:p>
            <a:r>
              <a:rPr lang="en-US" sz="2000" b="1" dirty="0">
                <a:latin typeface="Poppins" panose="00000500000000000000" pitchFamily="2" charset="0"/>
                <a:cs typeface="Poppins" panose="00000500000000000000" pitchFamily="2" charset="0"/>
              </a:rPr>
              <a:t>Inline Chat:</a:t>
            </a:r>
          </a:p>
          <a:p>
            <a:pPr marL="457200" indent="-457200">
              <a:buFont typeface="Arial" panose="020B0604020202020204" pitchFamily="34" charset="0"/>
              <a:buChar char="•"/>
            </a:pPr>
            <a:r>
              <a:rPr lang="en-US" sz="2000" dirty="0">
                <a:latin typeface="Poppins" panose="00000500000000000000" pitchFamily="2" charset="0"/>
                <a:cs typeface="Poppins" panose="00000500000000000000" pitchFamily="2" charset="0"/>
              </a:rPr>
              <a:t>Enables inline communication directly within the IDE. You can interact with GitHub Copilot in real time to get suggestions, clarify logic, or iterate on code improvements.</a:t>
            </a:r>
          </a:p>
        </p:txBody>
      </p:sp>
      <p:pic>
        <p:nvPicPr>
          <p:cNvPr id="72" name="Google Shape;72;p10">
            <a:extLst>
              <a:ext uri="{FF2B5EF4-FFF2-40B4-BE49-F238E27FC236}">
                <a16:creationId xmlns:a16="http://schemas.microsoft.com/office/drawing/2014/main" id="{42422235-86A8-511C-0F29-797A827EFEE0}"/>
              </a:ext>
            </a:extLst>
          </p:cNvPr>
          <p:cNvPicPr preferRelativeResize="0"/>
          <p:nvPr/>
        </p:nvPicPr>
        <p:blipFill>
          <a:blip r:embed="rId3">
            <a:alphaModFix/>
          </a:blip>
          <a:stretch>
            <a:fillRect/>
          </a:stretch>
        </p:blipFill>
        <p:spPr>
          <a:xfrm>
            <a:off x="1041367" y="1042629"/>
            <a:ext cx="2341353" cy="558300"/>
          </a:xfrm>
          <a:prstGeom prst="rect">
            <a:avLst/>
          </a:prstGeom>
          <a:noFill/>
          <a:ln>
            <a:noFill/>
          </a:ln>
        </p:spPr>
      </p:pic>
      <p:sp>
        <p:nvSpPr>
          <p:cNvPr id="2" name="AutoShape 2" descr="A conceptual and minimalist illustration symbolizing the idea that 'GitHub Copilot is not ideal.' The image features a robotic hand (representing Copilot) tangled in a web of messy code on a whiteboard, with some code snippets crossed out or showing errors. Next to it, a human coder with a laptop looks frustrated, scratching their head. The background is white and clean, emphasizing the contrast between the robot and the human coder. Modern, clean, and simple style, focusing on the message.">
            <a:extLst>
              <a:ext uri="{FF2B5EF4-FFF2-40B4-BE49-F238E27FC236}">
                <a16:creationId xmlns:a16="http://schemas.microsoft.com/office/drawing/2014/main" id="{214B388A-CC20-CE09-11EB-EBBA6E64B6B4}"/>
              </a:ext>
            </a:extLst>
          </p:cNvPr>
          <p:cNvSpPr>
            <a:spLocks noChangeAspect="1" noChangeArrowheads="1"/>
          </p:cNvSpPr>
          <p:nvPr/>
        </p:nvSpPr>
        <p:spPr bwMode="auto">
          <a:xfrm>
            <a:off x="9899650" y="550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DC14552-7C4E-C414-8DE4-2B6016E8F36E}"/>
              </a:ext>
            </a:extLst>
          </p:cNvPr>
          <p:cNvPicPr>
            <a:picLocks noChangeAspect="1"/>
          </p:cNvPicPr>
          <p:nvPr/>
        </p:nvPicPr>
        <p:blipFill>
          <a:blip r:embed="rId4"/>
          <a:stretch>
            <a:fillRect/>
          </a:stretch>
        </p:blipFill>
        <p:spPr>
          <a:xfrm>
            <a:off x="12169562" y="3651128"/>
            <a:ext cx="7066660" cy="2667547"/>
          </a:xfrm>
          <a:prstGeom prst="rect">
            <a:avLst/>
          </a:prstGeom>
        </p:spPr>
      </p:pic>
      <p:pic>
        <p:nvPicPr>
          <p:cNvPr id="10" name="Picture 9">
            <a:extLst>
              <a:ext uri="{FF2B5EF4-FFF2-40B4-BE49-F238E27FC236}">
                <a16:creationId xmlns:a16="http://schemas.microsoft.com/office/drawing/2014/main" id="{8FB5158B-49F8-8C5C-CA4A-636BB3D364F8}"/>
              </a:ext>
            </a:extLst>
          </p:cNvPr>
          <p:cNvPicPr>
            <a:picLocks noChangeAspect="1"/>
          </p:cNvPicPr>
          <p:nvPr/>
        </p:nvPicPr>
        <p:blipFill>
          <a:blip r:embed="rId5"/>
          <a:stretch>
            <a:fillRect/>
          </a:stretch>
        </p:blipFill>
        <p:spPr>
          <a:xfrm>
            <a:off x="13638047" y="7227696"/>
            <a:ext cx="4129691" cy="3236471"/>
          </a:xfrm>
          <a:prstGeom prst="rect">
            <a:avLst/>
          </a:prstGeom>
        </p:spPr>
      </p:pic>
    </p:spTree>
    <p:extLst>
      <p:ext uri="{BB962C8B-B14F-4D97-AF65-F5344CB8AC3E}">
        <p14:creationId xmlns:p14="http://schemas.microsoft.com/office/powerpoint/2010/main" val="2264391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151621"/>
        </a:solidFill>
        <a:effectLst/>
      </p:bgPr>
    </p:bg>
    <p:spTree>
      <p:nvGrpSpPr>
        <p:cNvPr id="1" name="Shape 163"/>
        <p:cNvGrpSpPr/>
        <p:nvPr/>
      </p:nvGrpSpPr>
      <p:grpSpPr>
        <a:xfrm>
          <a:off x="0" y="0"/>
          <a:ext cx="0" cy="0"/>
          <a:chOff x="0" y="0"/>
          <a:chExt cx="0" cy="0"/>
        </a:xfrm>
      </p:grpSpPr>
      <p:sp>
        <p:nvSpPr>
          <p:cNvPr id="164" name="Google Shape;164;p22"/>
          <p:cNvSpPr txBox="1"/>
          <p:nvPr/>
        </p:nvSpPr>
        <p:spPr>
          <a:xfrm>
            <a:off x="992585" y="6471657"/>
            <a:ext cx="5203825" cy="4558030"/>
          </a:xfrm>
          <a:prstGeom prst="rect">
            <a:avLst/>
          </a:prstGeom>
          <a:noFill/>
          <a:ln>
            <a:noFill/>
          </a:ln>
        </p:spPr>
        <p:txBody>
          <a:bodyPr spcFirstLastPara="1" wrap="square" lIns="0" tIns="17125" rIns="0" bIns="0" anchor="t" anchorCtr="0">
            <a:noAutofit/>
          </a:bodyPr>
          <a:lstStyle/>
          <a:p>
            <a:pPr marL="12700" marR="0" lvl="0" indent="0" algn="l" rtl="0">
              <a:lnSpc>
                <a:spcPct val="100000"/>
              </a:lnSpc>
              <a:spcBef>
                <a:spcPts val="0"/>
              </a:spcBef>
              <a:spcAft>
                <a:spcPts val="0"/>
              </a:spcAft>
              <a:buClr>
                <a:srgbClr val="000000"/>
              </a:buClr>
              <a:buSzPts val="29700"/>
              <a:buFont typeface="Arial"/>
              <a:buNone/>
            </a:pPr>
            <a:r>
              <a:rPr lang="en-US" sz="29700" b="1" i="0" u="none" strike="noStrike" cap="none" dirty="0">
                <a:solidFill>
                  <a:srgbClr val="FFFFFF"/>
                </a:solidFill>
                <a:latin typeface="Poppins"/>
                <a:ea typeface="Poppins"/>
                <a:cs typeface="Poppins"/>
                <a:sym typeface="Poppins"/>
              </a:rPr>
              <a:t>04</a:t>
            </a:r>
            <a:endParaRPr sz="29700" b="0" i="0" u="none" strike="noStrike" cap="none" dirty="0">
              <a:solidFill>
                <a:schemeClr val="dk1"/>
              </a:solidFill>
              <a:latin typeface="Poppins"/>
              <a:ea typeface="Poppins"/>
              <a:cs typeface="Poppins"/>
              <a:sym typeface="Poppins"/>
            </a:endParaRPr>
          </a:p>
        </p:txBody>
      </p:sp>
      <p:pic>
        <p:nvPicPr>
          <p:cNvPr id="165" name="Google Shape;165;p22"/>
          <p:cNvPicPr preferRelativeResize="0"/>
          <p:nvPr/>
        </p:nvPicPr>
        <p:blipFill rotWithShape="1">
          <a:blip r:embed="rId3">
            <a:alphaModFix/>
          </a:blip>
          <a:srcRect/>
          <a:stretch/>
        </p:blipFill>
        <p:spPr>
          <a:xfrm>
            <a:off x="11724477" y="0"/>
            <a:ext cx="8379623" cy="11309350"/>
          </a:xfrm>
          <a:prstGeom prst="rect">
            <a:avLst/>
          </a:prstGeom>
          <a:noFill/>
          <a:ln>
            <a:noFill/>
          </a:ln>
        </p:spPr>
      </p:pic>
      <p:sp>
        <p:nvSpPr>
          <p:cNvPr id="166" name="Google Shape;166;p22"/>
          <p:cNvSpPr txBox="1">
            <a:spLocks noGrp="1"/>
          </p:cNvSpPr>
          <p:nvPr>
            <p:ph type="title"/>
          </p:nvPr>
        </p:nvSpPr>
        <p:spPr>
          <a:xfrm>
            <a:off x="1035775" y="3388500"/>
            <a:ext cx="3185100" cy="1773600"/>
          </a:xfrm>
          <a:prstGeom prst="rect">
            <a:avLst/>
          </a:prstGeom>
          <a:noFill/>
          <a:ln>
            <a:noFill/>
          </a:ln>
        </p:spPr>
        <p:txBody>
          <a:bodyPr spcFirstLastPara="1" wrap="square" lIns="0" tIns="16500" rIns="0" bIns="0" anchor="t" anchorCtr="0">
            <a:noAutofit/>
          </a:bodyPr>
          <a:lstStyle/>
          <a:p>
            <a:pPr marL="12700" lvl="0" indent="0" algn="l" rtl="0">
              <a:lnSpc>
                <a:spcPct val="100000"/>
              </a:lnSpc>
              <a:spcBef>
                <a:spcPts val="0"/>
              </a:spcBef>
              <a:spcAft>
                <a:spcPts val="0"/>
              </a:spcAft>
              <a:buSzPts val="1400"/>
              <a:buNone/>
            </a:pPr>
            <a:r>
              <a:rPr lang="en-US" sz="4400" b="0" dirty="0">
                <a:latin typeface="Poppins"/>
                <a:ea typeface="Poppins"/>
                <a:cs typeface="Poppins"/>
                <a:sym typeface="Poppins"/>
              </a:rPr>
              <a:t>Summary</a:t>
            </a:r>
            <a:endParaRPr sz="4400" b="0" dirty="0">
              <a:latin typeface="Poppins"/>
              <a:ea typeface="Poppins"/>
              <a:cs typeface="Poppins"/>
              <a:sym typeface="Poppins"/>
            </a:endParaRPr>
          </a:p>
        </p:txBody>
      </p:sp>
      <p:pic>
        <p:nvPicPr>
          <p:cNvPr id="167" name="Google Shape;167;p22"/>
          <p:cNvPicPr preferRelativeResize="0"/>
          <p:nvPr/>
        </p:nvPicPr>
        <p:blipFill>
          <a:blip r:embed="rId4">
            <a:alphaModFix/>
          </a:blip>
          <a:stretch>
            <a:fillRect/>
          </a:stretch>
        </p:blipFill>
        <p:spPr>
          <a:xfrm>
            <a:off x="1041322" y="1042625"/>
            <a:ext cx="2341457" cy="558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
          <a:extLst>
            <a:ext uri="{FF2B5EF4-FFF2-40B4-BE49-F238E27FC236}">
              <a16:creationId xmlns:a16="http://schemas.microsoft.com/office/drawing/2014/main" id="{501C9EF1-F84A-499D-43D8-5301FBD07FEB}"/>
            </a:ext>
          </a:extLst>
        </p:cNvPr>
        <p:cNvGrpSpPr/>
        <p:nvPr/>
      </p:nvGrpSpPr>
      <p:grpSpPr>
        <a:xfrm>
          <a:off x="0" y="0"/>
          <a:ext cx="0" cy="0"/>
          <a:chOff x="0" y="0"/>
          <a:chExt cx="0" cy="0"/>
        </a:xfrm>
      </p:grpSpPr>
      <p:sp>
        <p:nvSpPr>
          <p:cNvPr id="77" name="Google Shape;77;p11">
            <a:extLst>
              <a:ext uri="{FF2B5EF4-FFF2-40B4-BE49-F238E27FC236}">
                <a16:creationId xmlns:a16="http://schemas.microsoft.com/office/drawing/2014/main" id="{A69A7C01-7F57-B375-E54C-65D9F77025A4}"/>
              </a:ext>
            </a:extLst>
          </p:cNvPr>
          <p:cNvSpPr txBox="1">
            <a:spLocks noGrp="1"/>
          </p:cNvSpPr>
          <p:nvPr>
            <p:ph type="title"/>
          </p:nvPr>
        </p:nvSpPr>
        <p:spPr>
          <a:xfrm>
            <a:off x="1048624" y="3063875"/>
            <a:ext cx="10357727" cy="749700"/>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Summary</a:t>
            </a:r>
            <a:endParaRPr sz="4000" dirty="0">
              <a:solidFill>
                <a:srgbClr val="151621"/>
              </a:solidFill>
              <a:latin typeface="Poppins"/>
              <a:ea typeface="Poppins"/>
              <a:cs typeface="Poppins"/>
              <a:sym typeface="Poppins"/>
            </a:endParaRPr>
          </a:p>
        </p:txBody>
      </p:sp>
      <p:pic>
        <p:nvPicPr>
          <p:cNvPr id="79" name="Google Shape;79;p11">
            <a:extLst>
              <a:ext uri="{FF2B5EF4-FFF2-40B4-BE49-F238E27FC236}">
                <a16:creationId xmlns:a16="http://schemas.microsoft.com/office/drawing/2014/main" id="{21E88D04-30B2-F6E5-93F6-5632D98F11AB}"/>
              </a:ext>
            </a:extLst>
          </p:cNvPr>
          <p:cNvPicPr preferRelativeResize="0"/>
          <p:nvPr/>
        </p:nvPicPr>
        <p:blipFill>
          <a:blip r:embed="rId3">
            <a:alphaModFix/>
          </a:blip>
          <a:stretch>
            <a:fillRect/>
          </a:stretch>
        </p:blipFill>
        <p:spPr>
          <a:xfrm>
            <a:off x="1193767" y="1195029"/>
            <a:ext cx="2341353" cy="558300"/>
          </a:xfrm>
          <a:prstGeom prst="rect">
            <a:avLst/>
          </a:prstGeom>
          <a:noFill/>
          <a:ln>
            <a:noFill/>
          </a:ln>
        </p:spPr>
      </p:pic>
      <p:sp>
        <p:nvSpPr>
          <p:cNvPr id="2" name="Content Placeholder 2">
            <a:extLst>
              <a:ext uri="{FF2B5EF4-FFF2-40B4-BE49-F238E27FC236}">
                <a16:creationId xmlns:a16="http://schemas.microsoft.com/office/drawing/2014/main" id="{B623162A-B1ED-5F1A-3CD9-CE8AE9E07936}"/>
              </a:ext>
            </a:extLst>
          </p:cNvPr>
          <p:cNvSpPr txBox="1">
            <a:spLocks/>
          </p:cNvSpPr>
          <p:nvPr/>
        </p:nvSpPr>
        <p:spPr>
          <a:xfrm>
            <a:off x="3400939" y="4799299"/>
            <a:ext cx="12025619" cy="6008704"/>
          </a:xfrm>
          <a:prstGeom prst="rect">
            <a:avLst/>
          </a:prstGeom>
          <a:noFill/>
          <a:ln>
            <a:noFill/>
          </a:ln>
        </p:spPr>
        <p:txBody>
          <a:bodyPr spcFirstLastPara="1" wrap="square" lIns="0" tIns="0" rIns="0" bIns="0" numCol="2" anchor="t" anchorCtr="0">
            <a:normAutofit lnSpcReduction="1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pPr marL="0" indent="0"/>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Efficiency:</a:t>
            </a:r>
            <a:r>
              <a:rPr lang="en-US" sz="2400" dirty="0">
                <a:latin typeface="Poppins" panose="00000500000000000000" pitchFamily="2" charset="0"/>
                <a:cs typeface="Poppins" panose="00000500000000000000" pitchFamily="2" charset="0"/>
              </a:rPr>
              <a:t> Speeds up repetitive tasks.</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Exploration:</a:t>
            </a:r>
            <a:r>
              <a:rPr lang="en-US" sz="2400" dirty="0">
                <a:latin typeface="Poppins" panose="00000500000000000000" pitchFamily="2" charset="0"/>
                <a:cs typeface="Poppins" panose="00000500000000000000" pitchFamily="2" charset="0"/>
              </a:rPr>
              <a:t> Helps learn and integrate new libraries or frameworks.</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Prototyping:</a:t>
            </a:r>
            <a:r>
              <a:rPr lang="en-US" sz="2400" dirty="0">
                <a:latin typeface="Poppins" panose="00000500000000000000" pitchFamily="2" charset="0"/>
                <a:cs typeface="Poppins" panose="00000500000000000000" pitchFamily="2" charset="0"/>
              </a:rPr>
              <a:t> Enables quick drafting of ideas.</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Collaboration:</a:t>
            </a:r>
            <a:r>
              <a:rPr lang="en-US" sz="2400" dirty="0">
                <a:latin typeface="Poppins" panose="00000500000000000000" pitchFamily="2" charset="0"/>
                <a:cs typeface="Poppins" panose="00000500000000000000" pitchFamily="2" charset="0"/>
              </a:rPr>
              <a:t> Acts as a smart coding assistant.</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Learning:</a:t>
            </a:r>
            <a:r>
              <a:rPr lang="en-US" sz="2400" dirty="0">
                <a:latin typeface="Poppins" panose="00000500000000000000" pitchFamily="2" charset="0"/>
                <a:cs typeface="Poppins" panose="00000500000000000000" pitchFamily="2" charset="0"/>
              </a:rPr>
              <a:t> Offers insights and examples for growth.</a:t>
            </a:r>
          </a:p>
          <a:p>
            <a:endParaRPr lang="en-US" sz="2400" b="1" dirty="0">
              <a:latin typeface="Poppins" panose="00000500000000000000" pitchFamily="2" charset="0"/>
              <a:cs typeface="Poppins" panose="00000500000000000000" pitchFamily="2" charset="0"/>
            </a:endParaRPr>
          </a:p>
          <a:p>
            <a:endParaRPr lang="en-US" sz="2400" b="1" dirty="0">
              <a:latin typeface="Poppins" panose="00000500000000000000" pitchFamily="2" charset="0"/>
              <a:cs typeface="Poppins" panose="00000500000000000000" pitchFamily="2" charset="0"/>
            </a:endParaRPr>
          </a:p>
          <a:p>
            <a:endParaRPr lang="en-US" sz="2400" b="1" dirty="0">
              <a:latin typeface="Poppins" panose="00000500000000000000" pitchFamily="2" charset="0"/>
              <a:cs typeface="Poppins" panose="00000500000000000000" pitchFamily="2" charset="0"/>
            </a:endParaRPr>
          </a:p>
          <a:p>
            <a:endParaRPr lang="en-US" sz="2400" b="1" dirty="0">
              <a:latin typeface="Poppins" panose="00000500000000000000" pitchFamily="2" charset="0"/>
              <a:cs typeface="Poppins" panose="00000500000000000000" pitchFamily="2" charset="0"/>
            </a:endParaRPr>
          </a:p>
          <a:p>
            <a:endParaRPr lang="en-US" sz="2400" b="1" dirty="0">
              <a:latin typeface="Poppins" panose="00000500000000000000" pitchFamily="2" charset="0"/>
              <a:cs typeface="Poppins" panose="00000500000000000000" pitchFamily="2" charset="0"/>
            </a:endParaRPr>
          </a:p>
          <a:p>
            <a:pPr marL="0" indent="0"/>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Limited Understanding:</a:t>
            </a:r>
            <a:r>
              <a:rPr lang="en-US" sz="2400" dirty="0">
                <a:latin typeface="Poppins" panose="00000500000000000000" pitchFamily="2" charset="0"/>
                <a:cs typeface="Poppins" panose="00000500000000000000" pitchFamily="2" charset="0"/>
              </a:rPr>
              <a:t> Does not genuinely understand the code's purpose.</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Context Dependency:</a:t>
            </a:r>
            <a:r>
              <a:rPr lang="en-US" sz="2400" dirty="0">
                <a:latin typeface="Poppins" panose="00000500000000000000" pitchFamily="2" charset="0"/>
                <a:cs typeface="Poppins" panose="00000500000000000000" pitchFamily="2" charset="0"/>
              </a:rPr>
              <a:t> Suggestions might lack alignment with the project’s requirements.</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Quality Variance:</a:t>
            </a:r>
            <a:r>
              <a:rPr lang="en-US" sz="2400" dirty="0">
                <a:latin typeface="Poppins" panose="00000500000000000000" pitchFamily="2" charset="0"/>
                <a:cs typeface="Poppins" panose="00000500000000000000" pitchFamily="2" charset="0"/>
              </a:rPr>
              <a:t> Outputs can be inconsistent in quality and efficiency.</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Ethical Concerns:</a:t>
            </a:r>
            <a:r>
              <a:rPr lang="en-US" sz="2400" dirty="0">
                <a:latin typeface="Poppins" panose="00000500000000000000" pitchFamily="2" charset="0"/>
                <a:cs typeface="Poppins" panose="00000500000000000000" pitchFamily="2" charset="0"/>
              </a:rPr>
              <a:t> Risks include potential bias and licensing issues.</a:t>
            </a: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Not a Substitute:</a:t>
            </a:r>
            <a:r>
              <a:rPr lang="en-US" sz="2400" dirty="0">
                <a:latin typeface="Poppins" panose="00000500000000000000" pitchFamily="2" charset="0"/>
                <a:cs typeface="Poppins" panose="00000500000000000000" pitchFamily="2" charset="0"/>
              </a:rPr>
              <a:t> Requires human oversight for security, accuracy, and compliance.</a:t>
            </a:r>
          </a:p>
          <a:p>
            <a:pPr marL="0" indent="0"/>
            <a:endParaRPr lang="en-US" sz="2400" dirty="0">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CA67C5B0-AAFF-F137-9F9F-8088034C5AF8}"/>
              </a:ext>
            </a:extLst>
          </p:cNvPr>
          <p:cNvPicPr>
            <a:picLocks noChangeAspect="1"/>
          </p:cNvPicPr>
          <p:nvPr/>
        </p:nvPicPr>
        <p:blipFill>
          <a:blip r:embed="rId4"/>
          <a:stretch>
            <a:fillRect/>
          </a:stretch>
        </p:blipFill>
        <p:spPr>
          <a:xfrm>
            <a:off x="5615864" y="3359983"/>
            <a:ext cx="1359087" cy="1320394"/>
          </a:xfrm>
          <a:prstGeom prst="rect">
            <a:avLst/>
          </a:prstGeom>
        </p:spPr>
      </p:pic>
      <p:pic>
        <p:nvPicPr>
          <p:cNvPr id="7" name="Picture 6">
            <a:extLst>
              <a:ext uri="{FF2B5EF4-FFF2-40B4-BE49-F238E27FC236}">
                <a16:creationId xmlns:a16="http://schemas.microsoft.com/office/drawing/2014/main" id="{A1BAED88-01F7-5504-8B2B-A351F4EB9FC2}"/>
              </a:ext>
            </a:extLst>
          </p:cNvPr>
          <p:cNvPicPr>
            <a:picLocks noChangeAspect="1"/>
          </p:cNvPicPr>
          <p:nvPr/>
        </p:nvPicPr>
        <p:blipFill>
          <a:blip r:embed="rId5"/>
          <a:stretch>
            <a:fillRect/>
          </a:stretch>
        </p:blipFill>
        <p:spPr>
          <a:xfrm>
            <a:off x="11804007" y="3359983"/>
            <a:ext cx="1325144" cy="1320394"/>
          </a:xfrm>
          <a:prstGeom prst="rect">
            <a:avLst/>
          </a:prstGeom>
        </p:spPr>
      </p:pic>
    </p:spTree>
    <p:extLst>
      <p:ext uri="{BB962C8B-B14F-4D97-AF65-F5344CB8AC3E}">
        <p14:creationId xmlns:p14="http://schemas.microsoft.com/office/powerpoint/2010/main" val="121603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196" name="Google Shape;196;p26"/>
          <p:cNvPicPr preferRelativeResize="0"/>
          <p:nvPr/>
        </p:nvPicPr>
        <p:blipFill rotWithShape="1">
          <a:blip r:embed="rId3">
            <a:alphaModFix/>
          </a:blip>
          <a:srcRect/>
          <a:stretch/>
        </p:blipFill>
        <p:spPr>
          <a:xfrm>
            <a:off x="22613" y="292725"/>
            <a:ext cx="4377003" cy="11309350"/>
          </a:xfrm>
          <a:prstGeom prst="rect">
            <a:avLst/>
          </a:prstGeom>
          <a:noFill/>
          <a:ln>
            <a:noFill/>
          </a:ln>
        </p:spPr>
      </p:pic>
      <p:sp>
        <p:nvSpPr>
          <p:cNvPr id="197" name="Google Shape;197;p26"/>
          <p:cNvSpPr txBox="1"/>
          <p:nvPr/>
        </p:nvSpPr>
        <p:spPr>
          <a:xfrm>
            <a:off x="5798662" y="3307113"/>
            <a:ext cx="9053988" cy="5897768"/>
          </a:xfrm>
          <a:prstGeom prst="rect">
            <a:avLst/>
          </a:prstGeom>
          <a:solidFill>
            <a:schemeClr val="lt1"/>
          </a:solidFill>
          <a:ln>
            <a:noFill/>
          </a:ln>
        </p:spPr>
        <p:txBody>
          <a:bodyPr spcFirstLastPara="1" wrap="square" lIns="0" tIns="16500" rIns="0" bIns="0" anchor="t" anchorCtr="0">
            <a:noAutofit/>
          </a:bodyPr>
          <a:lstStyle/>
          <a:p>
            <a:pPr marL="12066" marR="0" lvl="0" indent="0" algn="l" rtl="0">
              <a:lnSpc>
                <a:spcPct val="100000"/>
              </a:lnSpc>
              <a:spcBef>
                <a:spcPts val="0"/>
              </a:spcBef>
              <a:spcAft>
                <a:spcPts val="0"/>
              </a:spcAft>
              <a:buClr>
                <a:srgbClr val="000000"/>
              </a:buClr>
              <a:buSzPts val="4750"/>
              <a:buFont typeface="Arial"/>
              <a:buNone/>
            </a:pPr>
            <a:r>
              <a:rPr lang="en-US" sz="4750" b="1" i="0" u="none" strike="noStrike" cap="none" dirty="0">
                <a:solidFill>
                  <a:srgbClr val="151621"/>
                </a:solidFill>
                <a:latin typeface="Poppins"/>
                <a:ea typeface="Poppins"/>
                <a:cs typeface="Poppins"/>
                <a:sym typeface="Poppins"/>
              </a:rPr>
              <a:t>01</a:t>
            </a:r>
            <a:r>
              <a:rPr lang="en-US" sz="4750" b="0" i="0" u="none" strike="noStrike" cap="none" dirty="0">
                <a:solidFill>
                  <a:srgbClr val="151621"/>
                </a:solidFill>
                <a:latin typeface="Poppins"/>
                <a:ea typeface="Poppins"/>
                <a:cs typeface="Poppins"/>
                <a:sym typeface="Poppins"/>
              </a:rPr>
              <a:t>	Introduction to CoPilot</a:t>
            </a:r>
          </a:p>
          <a:p>
            <a:pPr marL="12065" marR="0" lvl="0" indent="0" algn="l" rtl="0">
              <a:lnSpc>
                <a:spcPct val="100000"/>
              </a:lnSpc>
              <a:spcBef>
                <a:spcPts val="5"/>
              </a:spcBef>
              <a:spcAft>
                <a:spcPts val="0"/>
              </a:spcAft>
              <a:buClr>
                <a:srgbClr val="000000"/>
              </a:buClr>
              <a:buSzPts val="6350"/>
              <a:buFont typeface="Arial"/>
              <a:buNone/>
            </a:pPr>
            <a:endParaRPr lang="en-US" sz="6350" b="0" i="0" u="none" strike="noStrike" cap="none" dirty="0">
              <a:solidFill>
                <a:srgbClr val="151621"/>
              </a:solidFill>
              <a:latin typeface="Poppins"/>
              <a:ea typeface="Poppins"/>
              <a:cs typeface="Poppins"/>
              <a:sym typeface="Poppins"/>
            </a:endParaRPr>
          </a:p>
          <a:p>
            <a:pPr marL="12066" marR="0" lvl="0" indent="0" algn="l" rtl="0">
              <a:lnSpc>
                <a:spcPct val="100000"/>
              </a:lnSpc>
              <a:spcBef>
                <a:spcPts val="130"/>
              </a:spcBef>
              <a:spcAft>
                <a:spcPts val="0"/>
              </a:spcAft>
              <a:buClr>
                <a:srgbClr val="000000"/>
              </a:buClr>
              <a:buSzPts val="4750"/>
              <a:buFont typeface="Arial"/>
              <a:buNone/>
            </a:pPr>
            <a:r>
              <a:rPr lang="en-US" sz="4750" b="1" i="0" u="none" strike="noStrike" cap="none" dirty="0">
                <a:solidFill>
                  <a:srgbClr val="151621"/>
                </a:solidFill>
                <a:latin typeface="Poppins"/>
                <a:ea typeface="Poppins"/>
                <a:cs typeface="Poppins"/>
                <a:sym typeface="Poppins"/>
              </a:rPr>
              <a:t>02</a:t>
            </a:r>
            <a:r>
              <a:rPr lang="en-US" sz="4750" b="0" i="0" u="none" strike="noStrike" cap="none" dirty="0">
                <a:solidFill>
                  <a:srgbClr val="151621"/>
                </a:solidFill>
                <a:latin typeface="Poppins"/>
                <a:ea typeface="Poppins"/>
                <a:cs typeface="Poppins"/>
                <a:sym typeface="Poppins"/>
              </a:rPr>
              <a:t>	When to use CoPilot</a:t>
            </a:r>
          </a:p>
          <a:p>
            <a:pPr marL="12066" marR="0" lvl="0" indent="0" algn="l" rtl="0">
              <a:lnSpc>
                <a:spcPct val="100000"/>
              </a:lnSpc>
              <a:spcBef>
                <a:spcPts val="130"/>
              </a:spcBef>
              <a:spcAft>
                <a:spcPts val="0"/>
              </a:spcAft>
              <a:buClr>
                <a:srgbClr val="000000"/>
              </a:buClr>
              <a:buSzPts val="4750"/>
              <a:buFont typeface="Arial"/>
              <a:buNone/>
            </a:pPr>
            <a:endParaRPr sz="6350" b="0" i="0" u="none" strike="noStrike" cap="none" dirty="0">
              <a:solidFill>
                <a:srgbClr val="151621"/>
              </a:solidFill>
              <a:latin typeface="Poppins"/>
              <a:ea typeface="Poppins"/>
              <a:cs typeface="Poppins"/>
              <a:sym typeface="Poppins"/>
            </a:endParaRPr>
          </a:p>
          <a:p>
            <a:pPr marL="12066" marR="0" lvl="0" indent="0" algn="l" rtl="0">
              <a:lnSpc>
                <a:spcPct val="100000"/>
              </a:lnSpc>
              <a:spcBef>
                <a:spcPts val="130"/>
              </a:spcBef>
              <a:spcAft>
                <a:spcPts val="0"/>
              </a:spcAft>
              <a:buClr>
                <a:srgbClr val="000000"/>
              </a:buClr>
              <a:buSzPts val="4750"/>
              <a:buFont typeface="Arial"/>
              <a:buNone/>
            </a:pPr>
            <a:r>
              <a:rPr lang="en-US" sz="4750" b="1" i="0" u="none" strike="noStrike" cap="none" dirty="0">
                <a:solidFill>
                  <a:srgbClr val="151621"/>
                </a:solidFill>
                <a:latin typeface="Poppins"/>
                <a:ea typeface="Poppins"/>
                <a:cs typeface="Poppins"/>
                <a:sym typeface="Poppins"/>
              </a:rPr>
              <a:t>03</a:t>
            </a:r>
            <a:r>
              <a:rPr lang="en-US" sz="4750" b="0" i="0" u="none" strike="noStrike" cap="none" dirty="0">
                <a:solidFill>
                  <a:srgbClr val="151621"/>
                </a:solidFill>
                <a:latin typeface="Poppins"/>
                <a:ea typeface="Poppins"/>
                <a:cs typeface="Poppins"/>
                <a:sym typeface="Poppins"/>
              </a:rPr>
              <a:t>	Best Practices</a:t>
            </a:r>
            <a:endParaRPr sz="4750" b="0" i="0" u="none" strike="noStrike" cap="none" dirty="0">
              <a:solidFill>
                <a:srgbClr val="151621"/>
              </a:solidFill>
              <a:latin typeface="Poppins"/>
              <a:ea typeface="Poppins"/>
              <a:cs typeface="Poppins"/>
              <a:sym typeface="Poppins"/>
            </a:endParaRPr>
          </a:p>
          <a:p>
            <a:pPr marL="12065" marR="0" lvl="0" indent="0" algn="l" rtl="0">
              <a:lnSpc>
                <a:spcPct val="100000"/>
              </a:lnSpc>
              <a:spcBef>
                <a:spcPts val="0"/>
              </a:spcBef>
              <a:spcAft>
                <a:spcPts val="0"/>
              </a:spcAft>
              <a:buClr>
                <a:srgbClr val="000000"/>
              </a:buClr>
              <a:buSzPts val="6350"/>
              <a:buFont typeface="Arial"/>
              <a:buNone/>
            </a:pPr>
            <a:endParaRPr sz="6350" b="0" i="0" u="none" strike="noStrike" cap="none" dirty="0">
              <a:solidFill>
                <a:srgbClr val="151621"/>
              </a:solidFill>
              <a:latin typeface="Poppins"/>
              <a:ea typeface="Poppins"/>
              <a:cs typeface="Poppins"/>
              <a:sym typeface="Poppins"/>
            </a:endParaRPr>
          </a:p>
          <a:p>
            <a:pPr marL="12065" marR="0" lvl="0" indent="0" algn="l" rtl="0">
              <a:lnSpc>
                <a:spcPct val="100000"/>
              </a:lnSpc>
              <a:spcBef>
                <a:spcPts val="0"/>
              </a:spcBef>
              <a:spcAft>
                <a:spcPts val="0"/>
              </a:spcAft>
              <a:buClr>
                <a:srgbClr val="000000"/>
              </a:buClr>
              <a:buSzPts val="4750"/>
              <a:buFont typeface="Arial"/>
              <a:buNone/>
            </a:pPr>
            <a:r>
              <a:rPr lang="en-US" sz="4750" b="1" i="0" u="none" strike="noStrike" cap="none" dirty="0">
                <a:solidFill>
                  <a:srgbClr val="151621"/>
                </a:solidFill>
                <a:latin typeface="Poppins"/>
                <a:ea typeface="Poppins"/>
                <a:cs typeface="Poppins"/>
                <a:sym typeface="Poppins"/>
              </a:rPr>
              <a:t>04</a:t>
            </a:r>
            <a:r>
              <a:rPr lang="en-US" sz="4750" b="0" i="0" u="none" strike="noStrike" cap="none" dirty="0">
                <a:solidFill>
                  <a:srgbClr val="151621"/>
                </a:solidFill>
                <a:latin typeface="Poppins"/>
                <a:ea typeface="Poppins"/>
                <a:cs typeface="Poppins"/>
                <a:sym typeface="Poppins"/>
              </a:rPr>
              <a:t>	Summary</a:t>
            </a:r>
            <a:endParaRPr sz="4750" b="0" i="0" u="none" strike="noStrike" cap="none" dirty="0">
              <a:solidFill>
                <a:srgbClr val="151621"/>
              </a:solidFill>
              <a:latin typeface="Poppins"/>
              <a:ea typeface="Poppins"/>
              <a:cs typeface="Poppins"/>
              <a:sym typeface="Poppins"/>
            </a:endParaRPr>
          </a:p>
        </p:txBody>
      </p:sp>
      <p:sp>
        <p:nvSpPr>
          <p:cNvPr id="198" name="Google Shape;198;p26"/>
          <p:cNvSpPr txBox="1"/>
          <p:nvPr/>
        </p:nvSpPr>
        <p:spPr>
          <a:xfrm rot="-5400000">
            <a:off x="13884025" y="5181095"/>
            <a:ext cx="8456869" cy="1936428"/>
          </a:xfrm>
          <a:prstGeom prst="rect">
            <a:avLst/>
          </a:prstGeom>
          <a:solidFill>
            <a:schemeClr val="lt1"/>
          </a:solidFill>
          <a:ln>
            <a:noFill/>
          </a:ln>
        </p:spPr>
        <p:txBody>
          <a:bodyPr spcFirstLastPara="1" wrap="square" lIns="0" tIns="0" rIns="0" bIns="0" anchor="t" anchorCtr="0">
            <a:noAutofit/>
          </a:bodyPr>
          <a:lstStyle/>
          <a:p>
            <a:pPr marL="12700" marR="0" lvl="0" indent="0" algn="l" rtl="0">
              <a:lnSpc>
                <a:spcPct val="117354"/>
              </a:lnSpc>
              <a:spcBef>
                <a:spcPts val="0"/>
              </a:spcBef>
              <a:spcAft>
                <a:spcPts val="0"/>
              </a:spcAft>
              <a:buClr>
                <a:srgbClr val="000000"/>
              </a:buClr>
              <a:buSzPts val="12850"/>
              <a:buFont typeface="Arial"/>
              <a:buNone/>
            </a:pPr>
            <a:r>
              <a:rPr lang="en-US" sz="12850" b="1" i="0" u="none" strike="noStrike" cap="none">
                <a:solidFill>
                  <a:srgbClr val="151621"/>
                </a:solidFill>
                <a:latin typeface="Poppins"/>
                <a:ea typeface="Poppins"/>
                <a:cs typeface="Poppins"/>
                <a:sym typeface="Poppins"/>
              </a:rPr>
              <a:t>Contents</a:t>
            </a:r>
            <a:endParaRPr sz="12850" b="0" i="0" u="none" strike="noStrike" cap="none">
              <a:solidFill>
                <a:srgbClr val="151621"/>
              </a:solidFill>
              <a:latin typeface="Poppins"/>
              <a:ea typeface="Poppins"/>
              <a:cs typeface="Poppins"/>
              <a:sym typeface="Poppins"/>
            </a:endParaRPr>
          </a:p>
        </p:txBody>
      </p:sp>
      <p:pic>
        <p:nvPicPr>
          <p:cNvPr id="199" name="Google Shape;199;p26"/>
          <p:cNvPicPr preferRelativeResize="0"/>
          <p:nvPr/>
        </p:nvPicPr>
        <p:blipFill>
          <a:blip r:embed="rId4">
            <a:alphaModFix/>
          </a:blip>
          <a:stretch>
            <a:fillRect/>
          </a:stretch>
        </p:blipFill>
        <p:spPr>
          <a:xfrm>
            <a:off x="1041367" y="1042629"/>
            <a:ext cx="2341353" cy="558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151621"/>
        </a:solidFill>
        <a:effectLst/>
      </p:bgPr>
    </p:bg>
    <p:spTree>
      <p:nvGrpSpPr>
        <p:cNvPr id="1" name="Shape 585"/>
        <p:cNvGrpSpPr/>
        <p:nvPr/>
      </p:nvGrpSpPr>
      <p:grpSpPr>
        <a:xfrm>
          <a:off x="0" y="0"/>
          <a:ext cx="0" cy="0"/>
          <a:chOff x="0" y="0"/>
          <a:chExt cx="0" cy="0"/>
        </a:xfrm>
      </p:grpSpPr>
      <p:sp>
        <p:nvSpPr>
          <p:cNvPr id="586" name="Google Shape;586;p67"/>
          <p:cNvSpPr txBox="1"/>
          <p:nvPr/>
        </p:nvSpPr>
        <p:spPr>
          <a:xfrm>
            <a:off x="-2640959" y="2850053"/>
            <a:ext cx="12954000" cy="2396100"/>
          </a:xfrm>
          <a:prstGeom prst="rect">
            <a:avLst/>
          </a:prstGeom>
          <a:noFill/>
          <a:ln>
            <a:noFill/>
          </a:ln>
        </p:spPr>
        <p:txBody>
          <a:bodyPr spcFirstLastPara="1" wrap="square" lIns="0" tIns="177800" rIns="0" bIns="0" anchor="t" anchorCtr="0">
            <a:spAutoFit/>
          </a:bodyPr>
          <a:lstStyle/>
          <a:p>
            <a:pPr marL="603250" marR="1931670" lvl="0" indent="-591185" algn="l" rtl="0">
              <a:lnSpc>
                <a:spcPct val="113958"/>
              </a:lnSpc>
              <a:spcBef>
                <a:spcPts val="0"/>
              </a:spcBef>
              <a:spcAft>
                <a:spcPts val="0"/>
              </a:spcAft>
              <a:buNone/>
            </a:pPr>
            <a:r>
              <a:rPr lang="en-US" sz="14400" b="1">
                <a:solidFill>
                  <a:srgbClr val="FFFFFF"/>
                </a:solidFill>
                <a:latin typeface="Arial"/>
                <a:ea typeface="Arial"/>
                <a:cs typeface="Arial"/>
                <a:sym typeface="Arial"/>
              </a:rPr>
              <a:t>questions? </a:t>
            </a:r>
            <a:endParaRPr sz="14400">
              <a:solidFill>
                <a:schemeClr val="dk1"/>
              </a:solidFill>
              <a:latin typeface="Arial"/>
              <a:ea typeface="Arial"/>
              <a:cs typeface="Arial"/>
              <a:sym typeface="Arial"/>
            </a:endParaRPr>
          </a:p>
        </p:txBody>
      </p:sp>
      <p:sp>
        <p:nvSpPr>
          <p:cNvPr id="587" name="Google Shape;587;p67"/>
          <p:cNvSpPr txBox="1"/>
          <p:nvPr/>
        </p:nvSpPr>
        <p:spPr>
          <a:xfrm>
            <a:off x="-692150" y="4748291"/>
            <a:ext cx="12954000" cy="2396100"/>
          </a:xfrm>
          <a:prstGeom prst="rect">
            <a:avLst/>
          </a:prstGeom>
          <a:noFill/>
          <a:ln>
            <a:noFill/>
          </a:ln>
        </p:spPr>
        <p:txBody>
          <a:bodyPr spcFirstLastPara="1" wrap="square" lIns="0" tIns="177800" rIns="0" bIns="0" anchor="t" anchorCtr="0">
            <a:spAutoFit/>
          </a:bodyPr>
          <a:lstStyle/>
          <a:p>
            <a:pPr marL="603250" marR="1931670" lvl="0" indent="-591185" algn="l" rtl="0">
              <a:lnSpc>
                <a:spcPct val="113958"/>
              </a:lnSpc>
              <a:spcBef>
                <a:spcPts val="0"/>
              </a:spcBef>
              <a:spcAft>
                <a:spcPts val="0"/>
              </a:spcAft>
              <a:buNone/>
            </a:pPr>
            <a:r>
              <a:rPr lang="en-US" sz="14400" b="1">
                <a:solidFill>
                  <a:srgbClr val="FFFFFF"/>
                </a:solidFill>
                <a:latin typeface="Arial"/>
                <a:ea typeface="Arial"/>
                <a:cs typeface="Arial"/>
                <a:sym typeface="Arial"/>
              </a:rPr>
              <a:t>questions? </a:t>
            </a:r>
            <a:endParaRPr sz="14400">
              <a:solidFill>
                <a:schemeClr val="dk1"/>
              </a:solidFill>
              <a:latin typeface="Arial"/>
              <a:ea typeface="Arial"/>
              <a:cs typeface="Arial"/>
              <a:sym typeface="Arial"/>
            </a:endParaRPr>
          </a:p>
        </p:txBody>
      </p:sp>
      <p:sp>
        <p:nvSpPr>
          <p:cNvPr id="588" name="Google Shape;588;p67"/>
          <p:cNvSpPr txBox="1"/>
          <p:nvPr/>
        </p:nvSpPr>
        <p:spPr>
          <a:xfrm>
            <a:off x="1066800" y="6534747"/>
            <a:ext cx="12954000" cy="2396100"/>
          </a:xfrm>
          <a:prstGeom prst="rect">
            <a:avLst/>
          </a:prstGeom>
          <a:noFill/>
          <a:ln>
            <a:noFill/>
          </a:ln>
        </p:spPr>
        <p:txBody>
          <a:bodyPr spcFirstLastPara="1" wrap="square" lIns="0" tIns="177800" rIns="0" bIns="0" anchor="t" anchorCtr="0">
            <a:spAutoFit/>
          </a:bodyPr>
          <a:lstStyle/>
          <a:p>
            <a:pPr marL="603250" marR="1931670" lvl="0" indent="-591185" algn="l" rtl="0">
              <a:lnSpc>
                <a:spcPct val="113958"/>
              </a:lnSpc>
              <a:spcBef>
                <a:spcPts val="0"/>
              </a:spcBef>
              <a:spcAft>
                <a:spcPts val="0"/>
              </a:spcAft>
              <a:buNone/>
            </a:pPr>
            <a:r>
              <a:rPr lang="en-US" sz="14400" b="1">
                <a:solidFill>
                  <a:srgbClr val="FFFFFF"/>
                </a:solidFill>
                <a:latin typeface="Arial"/>
                <a:ea typeface="Arial"/>
                <a:cs typeface="Arial"/>
                <a:sym typeface="Arial"/>
              </a:rPr>
              <a:t>questions? </a:t>
            </a:r>
            <a:endParaRPr sz="14400">
              <a:solidFill>
                <a:schemeClr val="dk1"/>
              </a:solidFill>
              <a:latin typeface="Arial"/>
              <a:ea typeface="Arial"/>
              <a:cs typeface="Arial"/>
              <a:sym typeface="Arial"/>
            </a:endParaRPr>
          </a:p>
        </p:txBody>
      </p:sp>
      <p:pic>
        <p:nvPicPr>
          <p:cNvPr id="589" name="Google Shape;589;p67"/>
          <p:cNvPicPr preferRelativeResize="0"/>
          <p:nvPr/>
        </p:nvPicPr>
        <p:blipFill rotWithShape="1">
          <a:blip r:embed="rId3">
            <a:alphaModFix/>
          </a:blip>
          <a:srcRect/>
          <a:stretch/>
        </p:blipFill>
        <p:spPr>
          <a:xfrm flipH="1">
            <a:off x="15727098" y="0"/>
            <a:ext cx="4377002" cy="11309352"/>
          </a:xfrm>
          <a:prstGeom prst="rect">
            <a:avLst/>
          </a:prstGeom>
          <a:noFill/>
          <a:ln>
            <a:noFill/>
          </a:ln>
        </p:spPr>
      </p:pic>
      <p:pic>
        <p:nvPicPr>
          <p:cNvPr id="590" name="Google Shape;590;p67"/>
          <p:cNvPicPr preferRelativeResize="0"/>
          <p:nvPr/>
        </p:nvPicPr>
        <p:blipFill>
          <a:blip r:embed="rId4">
            <a:alphaModFix/>
          </a:blip>
          <a:stretch>
            <a:fillRect/>
          </a:stretch>
        </p:blipFill>
        <p:spPr>
          <a:xfrm>
            <a:off x="1041322" y="1042625"/>
            <a:ext cx="2341457" cy="558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51621"/>
        </a:solidFill>
        <a:effectLst/>
      </p:bgPr>
    </p:bg>
    <p:spTree>
      <p:nvGrpSpPr>
        <p:cNvPr id="1" name="Shape 83"/>
        <p:cNvGrpSpPr/>
        <p:nvPr/>
      </p:nvGrpSpPr>
      <p:grpSpPr>
        <a:xfrm>
          <a:off x="0" y="0"/>
          <a:ext cx="0" cy="0"/>
          <a:chOff x="0" y="0"/>
          <a:chExt cx="0" cy="0"/>
        </a:xfrm>
      </p:grpSpPr>
      <p:sp>
        <p:nvSpPr>
          <p:cNvPr id="84" name="Google Shape;84;p12"/>
          <p:cNvSpPr txBox="1"/>
          <p:nvPr/>
        </p:nvSpPr>
        <p:spPr>
          <a:xfrm>
            <a:off x="1017526" y="3794525"/>
            <a:ext cx="10098180" cy="3720300"/>
          </a:xfrm>
          <a:prstGeom prst="rect">
            <a:avLst/>
          </a:prstGeom>
          <a:noFill/>
          <a:ln>
            <a:noFill/>
          </a:ln>
        </p:spPr>
        <p:txBody>
          <a:bodyPr spcFirstLastPara="1" wrap="square" lIns="0" tIns="280650" rIns="0" bIns="0" anchor="t" anchorCtr="0">
            <a:noAutofit/>
          </a:bodyPr>
          <a:lstStyle/>
          <a:p>
            <a:pPr marL="12700" marR="15240" lvl="0" indent="0" algn="l" rtl="0">
              <a:lnSpc>
                <a:spcPct val="80000"/>
              </a:lnSpc>
              <a:spcBef>
                <a:spcPts val="0"/>
              </a:spcBef>
              <a:spcAft>
                <a:spcPts val="0"/>
              </a:spcAft>
              <a:buClr>
                <a:srgbClr val="000000"/>
              </a:buClr>
              <a:buSzPts val="9600"/>
              <a:buFont typeface="Arial"/>
              <a:buNone/>
            </a:pPr>
            <a:r>
              <a:rPr lang="en-US" sz="6600" b="1" i="0" u="none" strike="noStrike" cap="none" dirty="0">
                <a:solidFill>
                  <a:schemeClr val="lt1"/>
                </a:solidFill>
                <a:latin typeface="Poppins"/>
                <a:ea typeface="Poppins"/>
                <a:cs typeface="Poppins"/>
                <a:sym typeface="Poppins"/>
              </a:rPr>
              <a:t>Practical Demonstration with JetBrains IDEA IDE</a:t>
            </a:r>
          </a:p>
        </p:txBody>
      </p:sp>
      <p:pic>
        <p:nvPicPr>
          <p:cNvPr id="85" name="Google Shape;85;p12"/>
          <p:cNvPicPr preferRelativeResize="0"/>
          <p:nvPr/>
        </p:nvPicPr>
        <p:blipFill rotWithShape="1">
          <a:blip r:embed="rId3">
            <a:alphaModFix/>
          </a:blip>
          <a:srcRect/>
          <a:stretch/>
        </p:blipFill>
        <p:spPr>
          <a:xfrm>
            <a:off x="11892814" y="10"/>
            <a:ext cx="8211267" cy="11309348"/>
          </a:xfrm>
          <a:prstGeom prst="rect">
            <a:avLst/>
          </a:prstGeom>
          <a:noFill/>
          <a:ln>
            <a:noFill/>
          </a:ln>
        </p:spPr>
      </p:pic>
      <p:sp>
        <p:nvSpPr>
          <p:cNvPr id="86" name="Google Shape;86;p12"/>
          <p:cNvSpPr txBox="1"/>
          <p:nvPr/>
        </p:nvSpPr>
        <p:spPr>
          <a:xfrm>
            <a:off x="953450" y="3060779"/>
            <a:ext cx="4047300" cy="85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FFFFFF"/>
                </a:solidFill>
                <a:latin typeface="Poppins"/>
                <a:ea typeface="Poppins"/>
                <a:cs typeface="Poppins"/>
                <a:sym typeface="Poppins"/>
              </a:rPr>
              <a:t>Next session ?</a:t>
            </a:r>
            <a:endParaRPr lang="en-US" sz="2800" b="0" i="0" u="none" strike="noStrike" cap="none" dirty="0">
              <a:solidFill>
                <a:srgbClr val="000000"/>
              </a:solidFill>
              <a:latin typeface="Poppins"/>
              <a:ea typeface="Poppins"/>
              <a:cs typeface="Poppins"/>
              <a:sym typeface="Poppins"/>
            </a:endParaRPr>
          </a:p>
        </p:txBody>
      </p:sp>
      <p:pic>
        <p:nvPicPr>
          <p:cNvPr id="87" name="Google Shape;87;p12"/>
          <p:cNvPicPr preferRelativeResize="0"/>
          <p:nvPr/>
        </p:nvPicPr>
        <p:blipFill>
          <a:blip r:embed="rId4">
            <a:alphaModFix/>
          </a:blip>
          <a:stretch>
            <a:fillRect/>
          </a:stretch>
        </p:blipFill>
        <p:spPr>
          <a:xfrm>
            <a:off x="1017526" y="1029850"/>
            <a:ext cx="3395329" cy="809625"/>
          </a:xfrm>
          <a:prstGeom prst="rect">
            <a:avLst/>
          </a:prstGeom>
          <a:noFill/>
          <a:ln>
            <a:noFill/>
          </a:ln>
        </p:spPr>
      </p:pic>
      <p:sp>
        <p:nvSpPr>
          <p:cNvPr id="2" name="Google Shape;86;p12">
            <a:extLst>
              <a:ext uri="{FF2B5EF4-FFF2-40B4-BE49-F238E27FC236}">
                <a16:creationId xmlns:a16="http://schemas.microsoft.com/office/drawing/2014/main" id="{658DC77F-0422-EA17-6579-9C8A034CBC97}"/>
              </a:ext>
            </a:extLst>
          </p:cNvPr>
          <p:cNvSpPr txBox="1"/>
          <p:nvPr/>
        </p:nvSpPr>
        <p:spPr>
          <a:xfrm>
            <a:off x="4341150" y="8687010"/>
            <a:ext cx="7388396" cy="2396149"/>
          </a:xfrm>
          <a:prstGeom prst="rect">
            <a:avLst/>
          </a:prstGeom>
          <a:noFill/>
          <a:ln>
            <a:noFill/>
          </a:ln>
        </p:spPr>
        <p:txBody>
          <a:bodyPr spcFirstLastPara="1" wrap="square" lIns="91425" tIns="91425" rIns="91425" bIns="91425" anchor="t" anchorCtr="0">
            <a:noAutofit/>
          </a:bodyPr>
          <a:lstStyle/>
          <a:p>
            <a:pPr marR="0" lvl="0" algn="l" rtl="0">
              <a:lnSpc>
                <a:spcPct val="100000"/>
              </a:lnSpc>
              <a:spcBef>
                <a:spcPts val="0"/>
              </a:spcBef>
              <a:spcAft>
                <a:spcPts val="0"/>
              </a:spcAft>
              <a:buClr>
                <a:srgbClr val="000000"/>
              </a:buClr>
              <a:buSzPts val="2800"/>
            </a:pPr>
            <a:r>
              <a:rPr lang="en-US" sz="2800" b="0" i="0" u="none" strike="noStrike" cap="none" dirty="0">
                <a:solidFill>
                  <a:schemeClr val="bg1"/>
                </a:solidFill>
                <a:latin typeface="Poppins"/>
                <a:ea typeface="Poppins"/>
                <a:cs typeface="Poppins"/>
                <a:sym typeface="Poppins"/>
              </a:rPr>
              <a:t>Brief overview of the next session: live demonstration of GitHub Copilot.</a:t>
            </a:r>
          </a:p>
          <a:p>
            <a:pPr marL="457200" marR="0" lvl="0" indent="-457200" algn="l" rtl="0">
              <a:lnSpc>
                <a:spcPct val="100000"/>
              </a:lnSpc>
              <a:spcBef>
                <a:spcPts val="0"/>
              </a:spcBef>
              <a:spcAft>
                <a:spcPts val="0"/>
              </a:spcAft>
              <a:buClr>
                <a:srgbClr val="000000"/>
              </a:buClr>
              <a:buSzPts val="2800"/>
              <a:buFont typeface="Arial" panose="020B0604020202020204" pitchFamily="34" charset="0"/>
              <a:buChar char="•"/>
            </a:pPr>
            <a:endParaRPr lang="en-US" sz="2800" b="0" i="0" u="none" strike="noStrike" cap="none" dirty="0">
              <a:solidFill>
                <a:schemeClr val="bg1"/>
              </a:solidFill>
              <a:latin typeface="Poppins"/>
              <a:ea typeface="Poppins"/>
              <a:cs typeface="Poppins"/>
              <a:sym typeface="Poppins"/>
            </a:endParaRPr>
          </a:p>
          <a:p>
            <a:pPr marR="0" lvl="0" algn="l" rtl="0">
              <a:lnSpc>
                <a:spcPct val="100000"/>
              </a:lnSpc>
              <a:spcBef>
                <a:spcPts val="0"/>
              </a:spcBef>
              <a:spcAft>
                <a:spcPts val="0"/>
              </a:spcAft>
              <a:buClr>
                <a:srgbClr val="000000"/>
              </a:buClr>
              <a:buSzPts val="2800"/>
            </a:pPr>
            <a:r>
              <a:rPr lang="en-US" sz="2800" b="0" i="0" u="none" strike="noStrike" cap="none" dirty="0">
                <a:solidFill>
                  <a:schemeClr val="bg1"/>
                </a:solidFill>
                <a:latin typeface="Poppins"/>
                <a:ea typeface="Poppins"/>
                <a:cs typeface="Poppins"/>
                <a:sym typeface="Poppins"/>
              </a:rPr>
              <a:t>Encouragement: "Prepare your laptops and IDEs to follow along!"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151621"/>
        </a:solidFill>
        <a:effectLst/>
      </p:bgPr>
    </p:bg>
    <p:spTree>
      <p:nvGrpSpPr>
        <p:cNvPr id="1" name="Shape 139"/>
        <p:cNvGrpSpPr/>
        <p:nvPr/>
      </p:nvGrpSpPr>
      <p:grpSpPr>
        <a:xfrm>
          <a:off x="0" y="0"/>
          <a:ext cx="0" cy="0"/>
          <a:chOff x="0" y="0"/>
          <a:chExt cx="0" cy="0"/>
        </a:xfrm>
      </p:grpSpPr>
      <p:sp>
        <p:nvSpPr>
          <p:cNvPr id="140" name="Google Shape;140;p19"/>
          <p:cNvSpPr txBox="1"/>
          <p:nvPr/>
        </p:nvSpPr>
        <p:spPr>
          <a:xfrm>
            <a:off x="1035776" y="6467649"/>
            <a:ext cx="4259580" cy="4558030"/>
          </a:xfrm>
          <a:prstGeom prst="rect">
            <a:avLst/>
          </a:prstGeom>
          <a:noFill/>
          <a:ln>
            <a:noFill/>
          </a:ln>
        </p:spPr>
        <p:txBody>
          <a:bodyPr spcFirstLastPara="1" wrap="square" lIns="0" tIns="17125" rIns="0" bIns="0" anchor="t" anchorCtr="0">
            <a:noAutofit/>
          </a:bodyPr>
          <a:lstStyle/>
          <a:p>
            <a:pPr marL="12700" marR="0" lvl="0" indent="0" algn="l" rtl="0">
              <a:lnSpc>
                <a:spcPct val="100000"/>
              </a:lnSpc>
              <a:spcBef>
                <a:spcPts val="0"/>
              </a:spcBef>
              <a:spcAft>
                <a:spcPts val="0"/>
              </a:spcAft>
              <a:buClr>
                <a:srgbClr val="000000"/>
              </a:buClr>
              <a:buSzPts val="29700"/>
              <a:buFont typeface="Arial"/>
              <a:buNone/>
            </a:pPr>
            <a:r>
              <a:rPr lang="en-US" sz="29700" b="1" i="0" u="none" strike="noStrike" cap="none">
                <a:solidFill>
                  <a:srgbClr val="FFFFFF"/>
                </a:solidFill>
                <a:latin typeface="Poppins"/>
                <a:ea typeface="Poppins"/>
                <a:cs typeface="Poppins"/>
                <a:sym typeface="Poppins"/>
              </a:rPr>
              <a:t>01</a:t>
            </a:r>
            <a:endParaRPr sz="29700" b="0" i="0" u="none" strike="noStrike" cap="none">
              <a:solidFill>
                <a:schemeClr val="dk1"/>
              </a:solidFill>
              <a:latin typeface="Poppins"/>
              <a:ea typeface="Poppins"/>
              <a:cs typeface="Poppins"/>
              <a:sym typeface="Poppins"/>
            </a:endParaRPr>
          </a:p>
        </p:txBody>
      </p:sp>
      <p:sp>
        <p:nvSpPr>
          <p:cNvPr id="141" name="Google Shape;141;p19"/>
          <p:cNvSpPr txBox="1">
            <a:spLocks noGrp="1"/>
          </p:cNvSpPr>
          <p:nvPr>
            <p:ph type="title"/>
          </p:nvPr>
        </p:nvSpPr>
        <p:spPr>
          <a:xfrm>
            <a:off x="1035774" y="3388500"/>
            <a:ext cx="4592515" cy="1773600"/>
          </a:xfrm>
          <a:prstGeom prst="rect">
            <a:avLst/>
          </a:prstGeom>
          <a:noFill/>
          <a:ln>
            <a:noFill/>
          </a:ln>
        </p:spPr>
        <p:txBody>
          <a:bodyPr spcFirstLastPara="1" wrap="square" lIns="0" tIns="16500" rIns="0" bIns="0" anchor="t" anchorCtr="0">
            <a:noAutofit/>
          </a:bodyPr>
          <a:lstStyle/>
          <a:p>
            <a:pPr marL="12700" lvl="0" indent="0" algn="l" rtl="0">
              <a:lnSpc>
                <a:spcPct val="100000"/>
              </a:lnSpc>
              <a:spcBef>
                <a:spcPts val="0"/>
              </a:spcBef>
              <a:spcAft>
                <a:spcPts val="0"/>
              </a:spcAft>
              <a:buSzPts val="1400"/>
              <a:buNone/>
            </a:pPr>
            <a:r>
              <a:rPr lang="en-US" sz="4400" b="0" dirty="0">
                <a:latin typeface="Poppins"/>
                <a:ea typeface="Poppins"/>
                <a:cs typeface="Poppins"/>
                <a:sym typeface="Poppins"/>
              </a:rPr>
              <a:t>Introduction</a:t>
            </a:r>
            <a:endParaRPr sz="4400" b="0" dirty="0">
              <a:latin typeface="Poppins"/>
              <a:ea typeface="Poppins"/>
              <a:cs typeface="Poppins"/>
              <a:sym typeface="Poppins"/>
            </a:endParaRPr>
          </a:p>
        </p:txBody>
      </p:sp>
      <p:pic>
        <p:nvPicPr>
          <p:cNvPr id="142" name="Google Shape;142;p19"/>
          <p:cNvPicPr preferRelativeResize="0"/>
          <p:nvPr/>
        </p:nvPicPr>
        <p:blipFill rotWithShape="1">
          <a:blip r:embed="rId3">
            <a:alphaModFix/>
          </a:blip>
          <a:srcRect/>
          <a:stretch/>
        </p:blipFill>
        <p:spPr>
          <a:xfrm>
            <a:off x="11819958" y="0"/>
            <a:ext cx="8284142" cy="11309350"/>
          </a:xfrm>
          <a:prstGeom prst="rect">
            <a:avLst/>
          </a:prstGeom>
          <a:noFill/>
          <a:ln>
            <a:noFill/>
          </a:ln>
        </p:spPr>
      </p:pic>
      <p:pic>
        <p:nvPicPr>
          <p:cNvPr id="143" name="Google Shape;143;p19"/>
          <p:cNvPicPr preferRelativeResize="0"/>
          <p:nvPr/>
        </p:nvPicPr>
        <p:blipFill>
          <a:blip r:embed="rId4">
            <a:alphaModFix/>
          </a:blip>
          <a:stretch>
            <a:fillRect/>
          </a:stretch>
        </p:blipFill>
        <p:spPr>
          <a:xfrm>
            <a:off x="1041322" y="1042625"/>
            <a:ext cx="2341457" cy="55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1367" y="2968556"/>
            <a:ext cx="8307600" cy="749700"/>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What is GitHub Copilot?</a:t>
            </a:r>
            <a:endParaRPr sz="4000" dirty="0">
              <a:solidFill>
                <a:srgbClr val="151621"/>
              </a:solidFill>
              <a:latin typeface="Poppins"/>
              <a:ea typeface="Poppins"/>
              <a:cs typeface="Poppins"/>
              <a:sym typeface="Poppins"/>
            </a:endParaRPr>
          </a:p>
        </p:txBody>
      </p:sp>
      <p:sp>
        <p:nvSpPr>
          <p:cNvPr id="57" name="Google Shape;57;p8"/>
          <p:cNvSpPr txBox="1"/>
          <p:nvPr/>
        </p:nvSpPr>
        <p:spPr>
          <a:xfrm>
            <a:off x="1041367" y="4413011"/>
            <a:ext cx="10976400" cy="2113914"/>
          </a:xfrm>
          <a:prstGeom prst="rect">
            <a:avLst/>
          </a:prstGeom>
          <a:noFill/>
          <a:ln>
            <a:noFill/>
          </a:ln>
        </p:spPr>
        <p:txBody>
          <a:bodyPr spcFirstLastPara="1" wrap="square" lIns="0" tIns="11425" rIns="0" bIns="0" anchor="t" anchorCtr="0">
            <a:noAutofit/>
          </a:bodyPr>
          <a:lstStyle/>
          <a:p>
            <a:pPr marL="457200" marR="0" lvl="0" indent="-393700" algn="l" rtl="0">
              <a:lnSpc>
                <a:spcPct val="150000"/>
              </a:lnSpc>
              <a:spcBef>
                <a:spcPts val="0"/>
              </a:spcBef>
              <a:spcAft>
                <a:spcPts val="0"/>
              </a:spcAft>
              <a:buClr>
                <a:srgbClr val="151621"/>
              </a:buClr>
              <a:buSzPts val="2600"/>
              <a:buFont typeface="Arial" panose="020B0604020202020204" pitchFamily="34" charset="0"/>
              <a:buChar char="•"/>
            </a:pPr>
            <a:r>
              <a:rPr lang="en-US" sz="2400" b="0" i="0" u="none" strike="noStrike" cap="none" dirty="0">
                <a:solidFill>
                  <a:srgbClr val="151621"/>
                </a:solidFill>
                <a:latin typeface="Poppins"/>
                <a:ea typeface="Poppins"/>
                <a:cs typeface="Poppins"/>
                <a:sym typeface="Poppins"/>
              </a:rPr>
              <a:t>AI-powered code completion tool developed by GitHub and OpenAI.</a:t>
            </a:r>
          </a:p>
          <a:p>
            <a:pPr marL="457200" marR="0" lvl="0" indent="-393700" algn="l" rtl="0">
              <a:lnSpc>
                <a:spcPct val="150000"/>
              </a:lnSpc>
              <a:spcBef>
                <a:spcPts val="0"/>
              </a:spcBef>
              <a:spcAft>
                <a:spcPts val="0"/>
              </a:spcAft>
              <a:buClr>
                <a:srgbClr val="151621"/>
              </a:buClr>
              <a:buSzPts val="2600"/>
              <a:buFont typeface="Arial" panose="020B0604020202020204" pitchFamily="34" charset="0"/>
              <a:buChar char="•"/>
            </a:pPr>
            <a:r>
              <a:rPr lang="en-US" sz="2400" b="0" i="0" u="none" strike="noStrike" cap="none" dirty="0">
                <a:solidFill>
                  <a:srgbClr val="151621"/>
                </a:solidFill>
                <a:latin typeface="Poppins"/>
                <a:ea typeface="Poppins"/>
                <a:cs typeface="Poppins"/>
                <a:sym typeface="Poppins"/>
              </a:rPr>
              <a:t>Released in October 2021.</a:t>
            </a:r>
          </a:p>
          <a:p>
            <a:pPr marL="457200" marR="0" lvl="0" indent="-393700" algn="l" rtl="0">
              <a:lnSpc>
                <a:spcPct val="150000"/>
              </a:lnSpc>
              <a:spcBef>
                <a:spcPts val="0"/>
              </a:spcBef>
              <a:spcAft>
                <a:spcPts val="0"/>
              </a:spcAft>
              <a:buClr>
                <a:srgbClr val="151621"/>
              </a:buClr>
              <a:buSzPts val="2600"/>
              <a:buFont typeface="Arial" panose="020B0604020202020204" pitchFamily="34" charset="0"/>
              <a:buChar char="•"/>
            </a:pPr>
            <a:r>
              <a:rPr lang="en-US" sz="2400" b="0" i="0" u="none" strike="noStrike" cap="none" dirty="0">
                <a:solidFill>
                  <a:srgbClr val="151621"/>
                </a:solidFill>
                <a:latin typeface="Poppins"/>
                <a:ea typeface="Poppins"/>
                <a:cs typeface="Poppins"/>
                <a:sym typeface="Poppins"/>
              </a:rPr>
              <a:t>Initially based on GPT-3, now powered by GPT-4.</a:t>
            </a:r>
          </a:p>
        </p:txBody>
      </p:sp>
      <p:pic>
        <p:nvPicPr>
          <p:cNvPr id="58" name="Google Shape;58;p8"/>
          <p:cNvPicPr preferRelativeResize="0"/>
          <p:nvPr/>
        </p:nvPicPr>
        <p:blipFill>
          <a:blip r:embed="rId3">
            <a:alphaModFix/>
          </a:blip>
          <a:stretch>
            <a:fillRect/>
          </a:stretch>
        </p:blipFill>
        <p:spPr>
          <a:xfrm>
            <a:off x="1041367" y="1042629"/>
            <a:ext cx="2341353" cy="558300"/>
          </a:xfrm>
          <a:prstGeom prst="rect">
            <a:avLst/>
          </a:prstGeom>
          <a:noFill/>
          <a:ln>
            <a:noFill/>
          </a:ln>
        </p:spPr>
      </p:pic>
      <p:pic>
        <p:nvPicPr>
          <p:cNvPr id="2052" name="Picture 4" descr="What is GitHub Copilot in the Test Automation World? - IT Labs">
            <a:extLst>
              <a:ext uri="{FF2B5EF4-FFF2-40B4-BE49-F238E27FC236}">
                <a16:creationId xmlns:a16="http://schemas.microsoft.com/office/drawing/2014/main" id="{DD3BBCB1-69F9-6FAB-6E59-34FB2A18E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5650" y="5050757"/>
            <a:ext cx="8568384" cy="5355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66911D9F-70A9-8A55-6167-F846D3549B9F}"/>
            </a:ext>
          </a:extLst>
        </p:cNvPr>
        <p:cNvGrpSpPr/>
        <p:nvPr/>
      </p:nvGrpSpPr>
      <p:grpSpPr>
        <a:xfrm>
          <a:off x="0" y="0"/>
          <a:ext cx="0" cy="0"/>
          <a:chOff x="0" y="0"/>
          <a:chExt cx="0" cy="0"/>
        </a:xfrm>
      </p:grpSpPr>
      <p:sp>
        <p:nvSpPr>
          <p:cNvPr id="56" name="Google Shape;56;p8">
            <a:extLst>
              <a:ext uri="{FF2B5EF4-FFF2-40B4-BE49-F238E27FC236}">
                <a16:creationId xmlns:a16="http://schemas.microsoft.com/office/drawing/2014/main" id="{4C24722E-198E-F02B-43F9-B4FCB3C0B31C}"/>
              </a:ext>
            </a:extLst>
          </p:cNvPr>
          <p:cNvSpPr txBox="1">
            <a:spLocks noGrp="1"/>
          </p:cNvSpPr>
          <p:nvPr>
            <p:ph type="title"/>
          </p:nvPr>
        </p:nvSpPr>
        <p:spPr>
          <a:xfrm>
            <a:off x="1041367" y="1959563"/>
            <a:ext cx="8307600" cy="749700"/>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Brief history of CoPilot</a:t>
            </a:r>
            <a:endParaRPr sz="4000" dirty="0">
              <a:solidFill>
                <a:srgbClr val="151621"/>
              </a:solidFill>
              <a:latin typeface="Poppins"/>
              <a:ea typeface="Poppins"/>
              <a:cs typeface="Poppins"/>
              <a:sym typeface="Poppins"/>
            </a:endParaRPr>
          </a:p>
        </p:txBody>
      </p:sp>
      <p:sp>
        <p:nvSpPr>
          <p:cNvPr id="57" name="Google Shape;57;p8">
            <a:extLst>
              <a:ext uri="{FF2B5EF4-FFF2-40B4-BE49-F238E27FC236}">
                <a16:creationId xmlns:a16="http://schemas.microsoft.com/office/drawing/2014/main" id="{FFC8BB0B-F6EC-FE39-E5D7-82345AFFBC64}"/>
              </a:ext>
            </a:extLst>
          </p:cNvPr>
          <p:cNvSpPr txBox="1"/>
          <p:nvPr/>
        </p:nvSpPr>
        <p:spPr>
          <a:xfrm>
            <a:off x="1041366" y="2994112"/>
            <a:ext cx="13297371" cy="7813150"/>
          </a:xfrm>
          <a:prstGeom prst="rect">
            <a:avLst/>
          </a:prstGeom>
          <a:noFill/>
          <a:ln>
            <a:noFill/>
          </a:ln>
        </p:spPr>
        <p:txBody>
          <a:bodyPr spcFirstLastPara="1" wrap="square" lIns="0" tIns="11425" rIns="0" bIns="0" anchor="t" anchorCtr="0">
            <a:noAutofit/>
          </a:bodyPr>
          <a:lstStyle/>
          <a:p>
            <a:pPr marL="520700" marR="0" lvl="0" indent="-457200" algn="l" rtl="0">
              <a:lnSpc>
                <a:spcPct val="150000"/>
              </a:lnSpc>
              <a:spcBef>
                <a:spcPts val="0"/>
              </a:spcBef>
              <a:spcAft>
                <a:spcPts val="0"/>
              </a:spcAft>
              <a:buClr>
                <a:srgbClr val="151621"/>
              </a:buClr>
              <a:buSzPts val="2600"/>
              <a:buFont typeface="Arial" panose="020B0604020202020204" pitchFamily="34" charset="0"/>
              <a:buChar char="•"/>
            </a:pPr>
            <a:r>
              <a:rPr lang="en-US" sz="2400" b="1" dirty="0">
                <a:latin typeface="Poppins" panose="00000500000000000000" pitchFamily="2" charset="0"/>
                <a:cs typeface="Poppins" panose="00000500000000000000" pitchFamily="2" charset="0"/>
              </a:rPr>
              <a:t>June 2021: </a:t>
            </a:r>
            <a:r>
              <a:rPr lang="en-US" sz="2400" dirty="0">
                <a:latin typeface="Poppins" panose="00000500000000000000" pitchFamily="2" charset="0"/>
                <a:cs typeface="Poppins" panose="00000500000000000000" pitchFamily="2" charset="0"/>
              </a:rPr>
              <a:t>GitHub Copilot announced as a technical preview, developed with OpenAI (Codex model).</a:t>
            </a:r>
          </a:p>
          <a:p>
            <a:pPr marL="520700" marR="0" lvl="0" indent="-457200" algn="l" rtl="0">
              <a:lnSpc>
                <a:spcPct val="150000"/>
              </a:lnSpc>
              <a:spcBef>
                <a:spcPts val="0"/>
              </a:spcBef>
              <a:spcAft>
                <a:spcPts val="0"/>
              </a:spcAft>
              <a:buClr>
                <a:srgbClr val="151621"/>
              </a:buClr>
              <a:buSzPts val="2600"/>
              <a:buFont typeface="Arial" panose="020B0604020202020204" pitchFamily="34" charset="0"/>
              <a:buChar char="•"/>
            </a:pPr>
            <a:r>
              <a:rPr lang="en-US" sz="2400" b="1" dirty="0">
                <a:latin typeface="Poppins" panose="00000500000000000000" pitchFamily="2" charset="0"/>
                <a:cs typeface="Poppins" panose="00000500000000000000" pitchFamily="2" charset="0"/>
              </a:rPr>
              <a:t>June 2022: </a:t>
            </a:r>
            <a:r>
              <a:rPr lang="en-US" sz="2400" dirty="0">
                <a:latin typeface="Poppins" panose="00000500000000000000" pitchFamily="2" charset="0"/>
                <a:cs typeface="Poppins" panose="00000500000000000000" pitchFamily="2" charset="0"/>
              </a:rPr>
              <a:t>Official launch as a paid subscription ($10/month or $100/year). Free for students and open-source contributors.</a:t>
            </a:r>
          </a:p>
          <a:p>
            <a:pPr marL="520700" marR="0" lvl="0" indent="-457200" algn="l" rtl="0">
              <a:lnSpc>
                <a:spcPct val="150000"/>
              </a:lnSpc>
              <a:spcBef>
                <a:spcPts val="0"/>
              </a:spcBef>
              <a:spcAft>
                <a:spcPts val="0"/>
              </a:spcAft>
              <a:buClr>
                <a:srgbClr val="151621"/>
              </a:buClr>
              <a:buSzPts val="2600"/>
              <a:buFont typeface="Arial" panose="020B0604020202020204" pitchFamily="34" charset="0"/>
              <a:buChar char="•"/>
            </a:pPr>
            <a:r>
              <a:rPr lang="en-US" sz="2400" b="1" dirty="0">
                <a:latin typeface="Poppins" panose="00000500000000000000" pitchFamily="2" charset="0"/>
                <a:cs typeface="Poppins" panose="00000500000000000000" pitchFamily="2" charset="0"/>
              </a:rPr>
              <a:t>July 2022: </a:t>
            </a:r>
            <a:r>
              <a:rPr lang="en-US" sz="2400" dirty="0">
                <a:latin typeface="Poppins" panose="00000500000000000000" pitchFamily="2" charset="0"/>
                <a:cs typeface="Poppins" panose="00000500000000000000" pitchFamily="2" charset="0"/>
              </a:rPr>
              <a:t>Copilot contributes to 40%+ of code written by developers using it.</a:t>
            </a:r>
          </a:p>
          <a:p>
            <a:pPr marL="520700" marR="0" lvl="0" indent="-457200" algn="l" rtl="0">
              <a:lnSpc>
                <a:spcPct val="150000"/>
              </a:lnSpc>
              <a:spcBef>
                <a:spcPts val="0"/>
              </a:spcBef>
              <a:spcAft>
                <a:spcPts val="0"/>
              </a:spcAft>
              <a:buClr>
                <a:srgbClr val="151621"/>
              </a:buClr>
              <a:buSzPts val="2600"/>
              <a:buFont typeface="Arial" panose="020B0604020202020204" pitchFamily="34" charset="0"/>
              <a:buChar char="•"/>
            </a:pPr>
            <a:r>
              <a:rPr lang="en-US" sz="2400" b="1" dirty="0">
                <a:latin typeface="Poppins" panose="00000500000000000000" pitchFamily="2" charset="0"/>
                <a:cs typeface="Poppins" panose="00000500000000000000" pitchFamily="2" charset="0"/>
              </a:rPr>
              <a:t>February 2023: </a:t>
            </a:r>
            <a:r>
              <a:rPr lang="en-US" sz="2400" dirty="0">
                <a:latin typeface="Poppins" panose="00000500000000000000" pitchFamily="2" charset="0"/>
                <a:cs typeface="Poppins" panose="00000500000000000000" pitchFamily="2" charset="0"/>
              </a:rPr>
              <a:t>Copilot for Business introduced with enterprise-friendly features.</a:t>
            </a:r>
          </a:p>
          <a:p>
            <a:pPr marL="520700" marR="0" lvl="0" indent="-457200" algn="l" rtl="0">
              <a:lnSpc>
                <a:spcPct val="150000"/>
              </a:lnSpc>
              <a:spcBef>
                <a:spcPts val="0"/>
              </a:spcBef>
              <a:spcAft>
                <a:spcPts val="0"/>
              </a:spcAft>
              <a:buClr>
                <a:srgbClr val="151621"/>
              </a:buClr>
              <a:buSzPts val="2600"/>
              <a:buFont typeface="Arial" panose="020B0604020202020204" pitchFamily="34" charset="0"/>
              <a:buChar char="•"/>
            </a:pPr>
            <a:r>
              <a:rPr lang="en-US" sz="2400" b="1" dirty="0">
                <a:latin typeface="Poppins" panose="00000500000000000000" pitchFamily="2" charset="0"/>
                <a:cs typeface="Poppins" panose="00000500000000000000" pitchFamily="2" charset="0"/>
              </a:rPr>
              <a:t>March 2023: </a:t>
            </a:r>
            <a:r>
              <a:rPr lang="en-US" sz="2400" dirty="0">
                <a:latin typeface="Poppins" panose="00000500000000000000" pitchFamily="2" charset="0"/>
                <a:cs typeface="Poppins" panose="00000500000000000000" pitchFamily="2" charset="0"/>
              </a:rPr>
              <a:t>Launch of Copilot X with GPT-4:</a:t>
            </a:r>
          </a:p>
          <a:p>
            <a:pPr marL="63500" lvl="2">
              <a:lnSpc>
                <a:spcPct val="150000"/>
              </a:lnSpc>
              <a:buClr>
                <a:srgbClr val="151621"/>
              </a:buClr>
              <a:buSzPts val="2600"/>
            </a:pPr>
            <a:r>
              <a:rPr lang="en-US" sz="2400" dirty="0">
                <a:latin typeface="Poppins" panose="00000500000000000000" pitchFamily="2" charset="0"/>
                <a:cs typeface="Poppins" panose="00000500000000000000" pitchFamily="2" charset="0"/>
              </a:rPr>
              <a:t>      		Chat-based coding assistance</a:t>
            </a:r>
          </a:p>
          <a:p>
            <a:pPr marL="63500" lvl="2">
              <a:lnSpc>
                <a:spcPct val="150000"/>
              </a:lnSpc>
              <a:buClr>
                <a:srgbClr val="151621"/>
              </a:buClr>
              <a:buSzPts val="2600"/>
            </a:pPr>
            <a:r>
              <a:rPr lang="en-US" sz="2400" dirty="0">
                <a:latin typeface="Poppins" panose="00000500000000000000" pitchFamily="2" charset="0"/>
                <a:cs typeface="Poppins" panose="00000500000000000000" pitchFamily="2" charset="0"/>
              </a:rPr>
              <a:t>         		Documentation generation</a:t>
            </a:r>
          </a:p>
          <a:p>
            <a:pPr marL="63500" lvl="2">
              <a:lnSpc>
                <a:spcPct val="150000"/>
              </a:lnSpc>
              <a:buClr>
                <a:srgbClr val="151621"/>
              </a:buClr>
              <a:buSzPts val="2600"/>
            </a:pPr>
            <a:r>
              <a:rPr lang="en-US" sz="2400" dirty="0">
                <a:latin typeface="Poppins" panose="00000500000000000000" pitchFamily="2" charset="0"/>
                <a:cs typeface="Poppins" panose="00000500000000000000" pitchFamily="2" charset="0"/>
              </a:rPr>
              <a:t>		Deeper IDE integrations.</a:t>
            </a:r>
          </a:p>
          <a:p>
            <a:pPr marL="520700" marR="0" lvl="0" indent="-457200" algn="l" rtl="0">
              <a:lnSpc>
                <a:spcPct val="150000"/>
              </a:lnSpc>
              <a:spcBef>
                <a:spcPts val="0"/>
              </a:spcBef>
              <a:spcAft>
                <a:spcPts val="0"/>
              </a:spcAft>
              <a:buClr>
                <a:srgbClr val="151621"/>
              </a:buClr>
              <a:buSzPts val="2600"/>
              <a:buFont typeface="Arial" panose="020B0604020202020204" pitchFamily="34" charset="0"/>
              <a:buChar char="•"/>
            </a:pPr>
            <a:r>
              <a:rPr lang="en-US" sz="2400" b="1" dirty="0">
                <a:latin typeface="Poppins" panose="00000500000000000000" pitchFamily="2" charset="0"/>
                <a:cs typeface="Poppins" panose="00000500000000000000" pitchFamily="2" charset="0"/>
              </a:rPr>
              <a:t>September 2023: </a:t>
            </a:r>
            <a:r>
              <a:rPr lang="en-US" sz="2400" dirty="0">
                <a:latin typeface="Poppins" panose="00000500000000000000" pitchFamily="2" charset="0"/>
                <a:cs typeface="Poppins" panose="00000500000000000000" pitchFamily="2" charset="0"/>
              </a:rPr>
              <a:t>Surpassed 1 million paid users.</a:t>
            </a:r>
          </a:p>
        </p:txBody>
      </p:sp>
      <p:pic>
        <p:nvPicPr>
          <p:cNvPr id="58" name="Google Shape;58;p8">
            <a:extLst>
              <a:ext uri="{FF2B5EF4-FFF2-40B4-BE49-F238E27FC236}">
                <a16:creationId xmlns:a16="http://schemas.microsoft.com/office/drawing/2014/main" id="{C4481F26-4774-D18C-79F1-DAC1DD8BB7BD}"/>
              </a:ext>
            </a:extLst>
          </p:cNvPr>
          <p:cNvPicPr preferRelativeResize="0"/>
          <p:nvPr/>
        </p:nvPicPr>
        <p:blipFill>
          <a:blip r:embed="rId3">
            <a:alphaModFix/>
          </a:blip>
          <a:stretch>
            <a:fillRect/>
          </a:stretch>
        </p:blipFill>
        <p:spPr>
          <a:xfrm>
            <a:off x="1041367" y="1042629"/>
            <a:ext cx="2341353" cy="558300"/>
          </a:xfrm>
          <a:prstGeom prst="rect">
            <a:avLst/>
          </a:prstGeom>
          <a:noFill/>
          <a:ln>
            <a:noFill/>
          </a:ln>
        </p:spPr>
      </p:pic>
      <p:pic>
        <p:nvPicPr>
          <p:cNvPr id="2052" name="Picture 4" descr="What is GitHub Copilot in the Test Automation World? - IT Labs">
            <a:extLst>
              <a:ext uri="{FF2B5EF4-FFF2-40B4-BE49-F238E27FC236}">
                <a16:creationId xmlns:a16="http://schemas.microsoft.com/office/drawing/2014/main" id="{BAF9A92E-98B6-99A2-ACDA-EF805A8B8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30470" y="4971174"/>
            <a:ext cx="8568384" cy="535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95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4C63CF6B-7E31-360F-50E9-7CD9B0569C65}"/>
            </a:ext>
          </a:extLst>
        </p:cNvPr>
        <p:cNvGrpSpPr/>
        <p:nvPr/>
      </p:nvGrpSpPr>
      <p:grpSpPr>
        <a:xfrm>
          <a:off x="0" y="0"/>
          <a:ext cx="0" cy="0"/>
          <a:chOff x="0" y="0"/>
          <a:chExt cx="0" cy="0"/>
        </a:xfrm>
      </p:grpSpPr>
      <p:sp>
        <p:nvSpPr>
          <p:cNvPr id="56" name="Google Shape;56;p8">
            <a:extLst>
              <a:ext uri="{FF2B5EF4-FFF2-40B4-BE49-F238E27FC236}">
                <a16:creationId xmlns:a16="http://schemas.microsoft.com/office/drawing/2014/main" id="{8F9DA99D-91D4-91FB-3636-BF49AD4DF687}"/>
              </a:ext>
            </a:extLst>
          </p:cNvPr>
          <p:cNvSpPr txBox="1">
            <a:spLocks noGrp="1"/>
          </p:cNvSpPr>
          <p:nvPr>
            <p:ph type="title"/>
          </p:nvPr>
        </p:nvSpPr>
        <p:spPr>
          <a:xfrm>
            <a:off x="1041366" y="2230573"/>
            <a:ext cx="16269171" cy="1025005"/>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Boosting Developer Happiness </a:t>
            </a:r>
            <a:br>
              <a:rPr lang="en-US" sz="4000" dirty="0">
                <a:solidFill>
                  <a:srgbClr val="151621"/>
                </a:solidFill>
                <a:latin typeface="Poppins"/>
                <a:ea typeface="Poppins"/>
                <a:cs typeface="Poppins"/>
                <a:sym typeface="Poppins"/>
              </a:rPr>
            </a:br>
            <a:r>
              <a:rPr lang="en-US" sz="4000" dirty="0">
                <a:solidFill>
                  <a:srgbClr val="151621"/>
                </a:solidFill>
                <a:latin typeface="Poppins"/>
                <a:ea typeface="Poppins"/>
                <a:cs typeface="Poppins"/>
                <a:sym typeface="Poppins"/>
              </a:rPr>
              <a:t>and Energy with GitHub Copilot</a:t>
            </a:r>
            <a:endParaRPr sz="4000" dirty="0">
              <a:solidFill>
                <a:srgbClr val="151621"/>
              </a:solidFill>
              <a:latin typeface="Poppins"/>
              <a:ea typeface="Poppins"/>
              <a:cs typeface="Poppins"/>
              <a:sym typeface="Poppins"/>
            </a:endParaRPr>
          </a:p>
        </p:txBody>
      </p:sp>
      <p:sp>
        <p:nvSpPr>
          <p:cNvPr id="57" name="Google Shape;57;p8">
            <a:extLst>
              <a:ext uri="{FF2B5EF4-FFF2-40B4-BE49-F238E27FC236}">
                <a16:creationId xmlns:a16="http://schemas.microsoft.com/office/drawing/2014/main" id="{B236EDBB-C056-715C-D213-0E2AEF806E89}"/>
              </a:ext>
            </a:extLst>
          </p:cNvPr>
          <p:cNvSpPr txBox="1"/>
          <p:nvPr/>
        </p:nvSpPr>
        <p:spPr>
          <a:xfrm>
            <a:off x="1041366" y="4964378"/>
            <a:ext cx="10976400" cy="3089395"/>
          </a:xfrm>
          <a:prstGeom prst="rect">
            <a:avLst/>
          </a:prstGeom>
          <a:noFill/>
          <a:ln>
            <a:noFill/>
          </a:ln>
        </p:spPr>
        <p:txBody>
          <a:bodyPr spcFirstLastPara="1" wrap="square" lIns="0" tIns="11425" rIns="0" bIns="0" anchor="t" anchorCtr="0">
            <a:noAutofit/>
          </a:bodyPr>
          <a:lstStyle/>
          <a:p>
            <a:r>
              <a:rPr lang="en-US" sz="2400" b="1" dirty="0">
                <a:latin typeface="Poppins" panose="00000500000000000000" pitchFamily="2" charset="0"/>
                <a:cs typeface="Poppins" panose="00000500000000000000" pitchFamily="2" charset="0"/>
              </a:rPr>
              <a:t>Enhanced Developer Satisfaction:</a:t>
            </a:r>
          </a:p>
          <a:p>
            <a:pPr marL="342900" indent="-342900">
              <a:buFont typeface="Arial" panose="020B0604020202020204" pitchFamily="34" charset="0"/>
              <a:buChar char="•"/>
            </a:pPr>
            <a:r>
              <a:rPr lang="en-US" sz="2400" dirty="0">
                <a:latin typeface="Poppins" panose="00000500000000000000" pitchFamily="2" charset="0"/>
                <a:cs typeface="Poppins" panose="00000500000000000000" pitchFamily="2" charset="0"/>
              </a:rPr>
              <a:t>60–75% of users feel more fulfilled in their jobs.</a:t>
            </a:r>
          </a:p>
          <a:p>
            <a:pPr marL="342900" indent="-342900">
              <a:buFont typeface="Arial" panose="020B0604020202020204" pitchFamily="34" charset="0"/>
              <a:buChar char="•"/>
            </a:pPr>
            <a:r>
              <a:rPr lang="en-US" sz="2400" dirty="0">
                <a:latin typeface="Poppins" panose="00000500000000000000" pitchFamily="2" charset="0"/>
                <a:cs typeface="Poppins" panose="00000500000000000000" pitchFamily="2" charset="0"/>
              </a:rPr>
              <a:t>Reduced frustration and enhanced </a:t>
            </a:r>
          </a:p>
          <a:p>
            <a:r>
              <a:rPr lang="en-US" sz="2400" dirty="0">
                <a:latin typeface="Poppins" panose="00000500000000000000" pitchFamily="2" charset="0"/>
                <a:cs typeface="Poppins" panose="00000500000000000000" pitchFamily="2" charset="0"/>
              </a:rPr>
              <a:t>    ability to focus on satisfying tasks.</a:t>
            </a:r>
          </a:p>
          <a:p>
            <a:endParaRPr lang="en-US" sz="2400" b="1" dirty="0">
              <a:latin typeface="Poppins" panose="00000500000000000000" pitchFamily="2" charset="0"/>
              <a:cs typeface="Poppins" panose="00000500000000000000" pitchFamily="2" charset="0"/>
            </a:endParaRPr>
          </a:p>
          <a:p>
            <a:r>
              <a:rPr lang="en-US" sz="2400" b="1" dirty="0">
                <a:latin typeface="Poppins" panose="00000500000000000000" pitchFamily="2" charset="0"/>
                <a:cs typeface="Poppins" panose="00000500000000000000" pitchFamily="2" charset="0"/>
              </a:rPr>
              <a:t>Conservation of Mental Energy:</a:t>
            </a:r>
          </a:p>
          <a:p>
            <a:pPr marL="342900" indent="-342900">
              <a:buFont typeface="Arial" panose="020B0604020202020204" pitchFamily="34" charset="0"/>
              <a:buChar char="•"/>
            </a:pPr>
            <a:r>
              <a:rPr lang="en-US" sz="2400" dirty="0">
                <a:latin typeface="Poppins" panose="00000500000000000000" pitchFamily="2" charset="0"/>
                <a:cs typeface="Poppins" panose="00000500000000000000" pitchFamily="2" charset="0"/>
              </a:rPr>
              <a:t>73% of developers felt they could stay in the flow.</a:t>
            </a:r>
          </a:p>
          <a:p>
            <a:pPr marL="342900" indent="-342900">
              <a:buFont typeface="Arial" panose="020B0604020202020204" pitchFamily="34" charset="0"/>
              <a:buChar char="•"/>
            </a:pPr>
            <a:r>
              <a:rPr lang="en-US" sz="2400" dirty="0">
                <a:latin typeface="Poppins" panose="00000500000000000000" pitchFamily="2" charset="0"/>
                <a:cs typeface="Poppins" panose="00000500000000000000" pitchFamily="2" charset="0"/>
              </a:rPr>
              <a:t>87% preserved mental effort during repetitive tasks.</a:t>
            </a:r>
          </a:p>
        </p:txBody>
      </p:sp>
      <p:pic>
        <p:nvPicPr>
          <p:cNvPr id="58" name="Google Shape;58;p8">
            <a:extLst>
              <a:ext uri="{FF2B5EF4-FFF2-40B4-BE49-F238E27FC236}">
                <a16:creationId xmlns:a16="http://schemas.microsoft.com/office/drawing/2014/main" id="{EE069F74-B01C-F9A9-07E4-8624C1F1AD39}"/>
              </a:ext>
            </a:extLst>
          </p:cNvPr>
          <p:cNvPicPr preferRelativeResize="0"/>
          <p:nvPr/>
        </p:nvPicPr>
        <p:blipFill>
          <a:blip r:embed="rId3">
            <a:alphaModFix/>
          </a:blip>
          <a:stretch>
            <a:fillRect/>
          </a:stretch>
        </p:blipFill>
        <p:spPr>
          <a:xfrm>
            <a:off x="1041367" y="1042629"/>
            <a:ext cx="2341353" cy="558300"/>
          </a:xfrm>
          <a:prstGeom prst="rect">
            <a:avLst/>
          </a:prstGeom>
          <a:noFill/>
          <a:ln>
            <a:noFill/>
          </a:ln>
        </p:spPr>
      </p:pic>
      <p:pic>
        <p:nvPicPr>
          <p:cNvPr id="5122" name="Picture 2" descr="Survey responses measuring dimensions of developer productivity--perceived productivity, satisfaction and well-being, and efficiency and flow--when using GitHub Copilot">
            <a:extLst>
              <a:ext uri="{FF2B5EF4-FFF2-40B4-BE49-F238E27FC236}">
                <a16:creationId xmlns:a16="http://schemas.microsoft.com/office/drawing/2014/main" id="{F4CF3C77-5B12-CC5D-FCAB-F228CBF89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500" y="1555750"/>
            <a:ext cx="9753600" cy="975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799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C411B3BC-0CB2-D5D2-CD70-4B0C97E676A6}"/>
            </a:ext>
          </a:extLst>
        </p:cNvPr>
        <p:cNvGrpSpPr/>
        <p:nvPr/>
      </p:nvGrpSpPr>
      <p:grpSpPr>
        <a:xfrm>
          <a:off x="0" y="0"/>
          <a:ext cx="0" cy="0"/>
          <a:chOff x="0" y="0"/>
          <a:chExt cx="0" cy="0"/>
        </a:xfrm>
      </p:grpSpPr>
      <p:pic>
        <p:nvPicPr>
          <p:cNvPr id="4099" name="Picture 3" descr="Summary of the experiment process and results (described in following paragraph)">
            <a:extLst>
              <a:ext uri="{FF2B5EF4-FFF2-40B4-BE49-F238E27FC236}">
                <a16:creationId xmlns:a16="http://schemas.microsoft.com/office/drawing/2014/main" id="{FC1C83B6-0696-EAA6-1C52-A114FA203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15" b="14359"/>
          <a:stretch/>
        </p:blipFill>
        <p:spPr bwMode="auto">
          <a:xfrm>
            <a:off x="10350500" y="4452781"/>
            <a:ext cx="9753600" cy="6747642"/>
          </a:xfrm>
          <a:prstGeom prst="rect">
            <a:avLst/>
          </a:prstGeom>
          <a:noFill/>
          <a:extLst>
            <a:ext uri="{909E8E84-426E-40DD-AFC4-6F175D3DCCD1}">
              <a14:hiddenFill xmlns:a14="http://schemas.microsoft.com/office/drawing/2010/main">
                <a:solidFill>
                  <a:srgbClr val="FFFFFF"/>
                </a:solidFill>
              </a14:hiddenFill>
            </a:ext>
          </a:extLst>
        </p:spPr>
      </p:pic>
      <p:sp>
        <p:nvSpPr>
          <p:cNvPr id="56" name="Google Shape;56;p8">
            <a:extLst>
              <a:ext uri="{FF2B5EF4-FFF2-40B4-BE49-F238E27FC236}">
                <a16:creationId xmlns:a16="http://schemas.microsoft.com/office/drawing/2014/main" id="{260530F1-05CE-E84D-583D-08735D840D62}"/>
              </a:ext>
            </a:extLst>
          </p:cNvPr>
          <p:cNvSpPr txBox="1">
            <a:spLocks noGrp="1"/>
          </p:cNvSpPr>
          <p:nvPr>
            <p:ph type="title"/>
          </p:nvPr>
        </p:nvSpPr>
        <p:spPr>
          <a:xfrm>
            <a:off x="1041366" y="1915263"/>
            <a:ext cx="16269171" cy="1025005"/>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Efficiency Gains with GitHub Copilot</a:t>
            </a:r>
            <a:endParaRPr sz="4000" dirty="0">
              <a:solidFill>
                <a:srgbClr val="151621"/>
              </a:solidFill>
              <a:latin typeface="Poppins"/>
              <a:ea typeface="Poppins"/>
              <a:cs typeface="Poppins"/>
              <a:sym typeface="Poppins"/>
            </a:endParaRPr>
          </a:p>
        </p:txBody>
      </p:sp>
      <p:sp>
        <p:nvSpPr>
          <p:cNvPr id="57" name="Google Shape;57;p8">
            <a:extLst>
              <a:ext uri="{FF2B5EF4-FFF2-40B4-BE49-F238E27FC236}">
                <a16:creationId xmlns:a16="http://schemas.microsoft.com/office/drawing/2014/main" id="{62B3032B-2FD4-907A-956F-ECBEE3B69F1C}"/>
              </a:ext>
            </a:extLst>
          </p:cNvPr>
          <p:cNvSpPr txBox="1"/>
          <p:nvPr/>
        </p:nvSpPr>
        <p:spPr>
          <a:xfrm>
            <a:off x="1041366" y="3364423"/>
            <a:ext cx="10976400" cy="3089395"/>
          </a:xfrm>
          <a:prstGeom prst="rect">
            <a:avLst/>
          </a:prstGeom>
          <a:noFill/>
          <a:ln>
            <a:noFill/>
          </a:ln>
        </p:spPr>
        <p:txBody>
          <a:bodyPr spcFirstLastPara="1" wrap="square" lIns="0" tIns="11425" rIns="0" bIns="0" anchor="t" anchorCtr="0">
            <a:noAutofit/>
          </a:bodyPr>
          <a:lstStyle/>
          <a:p>
            <a:r>
              <a:rPr lang="en-US" sz="2400" b="1" dirty="0">
                <a:latin typeface="Poppins" panose="00000500000000000000" pitchFamily="2" charset="0"/>
                <a:cs typeface="Poppins" panose="00000500000000000000" pitchFamily="2" charset="0"/>
              </a:rPr>
              <a:t>Faster Task Completion:</a:t>
            </a:r>
          </a:p>
          <a:p>
            <a:pPr marL="342900" indent="-342900">
              <a:buFont typeface="Arial" panose="020B0604020202020204" pitchFamily="34" charset="0"/>
              <a:buChar char="•"/>
            </a:pPr>
            <a:r>
              <a:rPr lang="en-US" sz="2400" dirty="0">
                <a:latin typeface="Poppins" panose="00000500000000000000" pitchFamily="2" charset="0"/>
                <a:cs typeface="Poppins" panose="00000500000000000000" pitchFamily="2" charset="0"/>
              </a:rPr>
              <a:t>Developers completed tasks 55% faster using GitHub Copilot.</a:t>
            </a:r>
          </a:p>
          <a:p>
            <a:pPr marL="342900" indent="-342900">
              <a:buFont typeface="Arial" panose="020B0604020202020204" pitchFamily="34" charset="0"/>
              <a:buChar char="•"/>
            </a:pPr>
            <a:r>
              <a:rPr lang="en-US" sz="2400" dirty="0">
                <a:latin typeface="Poppins" panose="00000500000000000000" pitchFamily="2" charset="0"/>
                <a:cs typeface="Poppins" panose="00000500000000000000" pitchFamily="2" charset="0"/>
              </a:rPr>
              <a:t>Task completion rate increased </a:t>
            </a:r>
          </a:p>
          <a:p>
            <a:r>
              <a:rPr lang="en-US" sz="2400" dirty="0">
                <a:latin typeface="Poppins" panose="00000500000000000000" pitchFamily="2" charset="0"/>
                <a:cs typeface="Poppins" panose="00000500000000000000" pitchFamily="2" charset="0"/>
              </a:rPr>
              <a:t>    from 70% (without Copilot) </a:t>
            </a:r>
          </a:p>
          <a:p>
            <a:r>
              <a:rPr lang="en-US" sz="2400" dirty="0">
                <a:latin typeface="Poppins" panose="00000500000000000000" pitchFamily="2" charset="0"/>
                <a:cs typeface="Poppins" panose="00000500000000000000" pitchFamily="2" charset="0"/>
              </a:rPr>
              <a:t>    to 78% (with Copilot).</a:t>
            </a:r>
          </a:p>
        </p:txBody>
      </p:sp>
      <p:pic>
        <p:nvPicPr>
          <p:cNvPr id="58" name="Google Shape;58;p8">
            <a:extLst>
              <a:ext uri="{FF2B5EF4-FFF2-40B4-BE49-F238E27FC236}">
                <a16:creationId xmlns:a16="http://schemas.microsoft.com/office/drawing/2014/main" id="{AB6BC1A0-63CC-C859-7041-8AFCF0706A63}"/>
              </a:ext>
            </a:extLst>
          </p:cNvPr>
          <p:cNvPicPr preferRelativeResize="0"/>
          <p:nvPr/>
        </p:nvPicPr>
        <p:blipFill>
          <a:blip r:embed="rId4">
            <a:alphaModFix/>
          </a:blip>
          <a:stretch>
            <a:fillRect/>
          </a:stretch>
        </p:blipFill>
        <p:spPr>
          <a:xfrm>
            <a:off x="1041367" y="1042629"/>
            <a:ext cx="2341353" cy="558300"/>
          </a:xfrm>
          <a:prstGeom prst="rect">
            <a:avLst/>
          </a:prstGeom>
          <a:noFill/>
          <a:ln>
            <a:noFill/>
          </a:ln>
        </p:spPr>
      </p:pic>
    </p:spTree>
    <p:extLst>
      <p:ext uri="{BB962C8B-B14F-4D97-AF65-F5344CB8AC3E}">
        <p14:creationId xmlns:p14="http://schemas.microsoft.com/office/powerpoint/2010/main" val="1048980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55">
          <a:extLst>
            <a:ext uri="{FF2B5EF4-FFF2-40B4-BE49-F238E27FC236}">
              <a16:creationId xmlns:a16="http://schemas.microsoft.com/office/drawing/2014/main" id="{349F6FAC-ABF6-466B-D4FD-23433AE552AD}"/>
            </a:ext>
          </a:extLst>
        </p:cNvPr>
        <p:cNvGrpSpPr/>
        <p:nvPr/>
      </p:nvGrpSpPr>
      <p:grpSpPr>
        <a:xfrm>
          <a:off x="0" y="0"/>
          <a:ext cx="0" cy="0"/>
          <a:chOff x="0" y="0"/>
          <a:chExt cx="0" cy="0"/>
        </a:xfrm>
      </p:grpSpPr>
      <p:sp>
        <p:nvSpPr>
          <p:cNvPr id="56" name="Google Shape;56;p8">
            <a:extLst>
              <a:ext uri="{FF2B5EF4-FFF2-40B4-BE49-F238E27FC236}">
                <a16:creationId xmlns:a16="http://schemas.microsoft.com/office/drawing/2014/main" id="{3F0DF673-F873-09B3-1D5E-D08F31BD54F8}"/>
              </a:ext>
            </a:extLst>
          </p:cNvPr>
          <p:cNvSpPr txBox="1">
            <a:spLocks noGrp="1"/>
          </p:cNvSpPr>
          <p:nvPr>
            <p:ph type="title"/>
          </p:nvPr>
        </p:nvSpPr>
        <p:spPr>
          <a:xfrm>
            <a:off x="1048625" y="3063875"/>
            <a:ext cx="8307600" cy="749700"/>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How GitHub Copilot Works</a:t>
            </a:r>
            <a:endParaRPr sz="4000" dirty="0">
              <a:solidFill>
                <a:srgbClr val="151621"/>
              </a:solidFill>
              <a:latin typeface="Poppins"/>
              <a:ea typeface="Poppins"/>
              <a:cs typeface="Poppins"/>
              <a:sym typeface="Poppins"/>
            </a:endParaRPr>
          </a:p>
        </p:txBody>
      </p:sp>
      <p:sp>
        <p:nvSpPr>
          <p:cNvPr id="57" name="Google Shape;57;p8">
            <a:extLst>
              <a:ext uri="{FF2B5EF4-FFF2-40B4-BE49-F238E27FC236}">
                <a16:creationId xmlns:a16="http://schemas.microsoft.com/office/drawing/2014/main" id="{BA599037-9638-BF0D-FD35-490080F4FB3B}"/>
              </a:ext>
            </a:extLst>
          </p:cNvPr>
          <p:cNvSpPr txBox="1"/>
          <p:nvPr/>
        </p:nvSpPr>
        <p:spPr>
          <a:xfrm>
            <a:off x="1048625" y="4478700"/>
            <a:ext cx="10976400" cy="3263220"/>
          </a:xfrm>
          <a:prstGeom prst="rect">
            <a:avLst/>
          </a:prstGeom>
          <a:noFill/>
          <a:ln>
            <a:noFill/>
          </a:ln>
        </p:spPr>
        <p:txBody>
          <a:bodyPr spcFirstLastPara="1" wrap="square" lIns="0" tIns="11425" rIns="0" bIns="0" anchor="t" anchorCtr="0">
            <a:noAutofit/>
          </a:bodyPr>
          <a:lstStyle/>
          <a:p>
            <a:pPr>
              <a:buFont typeface="Arial" panose="020B0604020202020204" pitchFamily="34" charset="0"/>
              <a:buChar char="•"/>
            </a:pPr>
            <a:r>
              <a:rPr lang="en-US" sz="2400" dirty="0">
                <a:latin typeface="Poppins" panose="00000500000000000000" pitchFamily="2" charset="0"/>
                <a:cs typeface="Poppins" panose="00000500000000000000" pitchFamily="2" charset="0"/>
              </a:rPr>
              <a:t> Trained on a vast dataset of open-source code and natural language.</a:t>
            </a: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Provides suggestions based on:</a:t>
            </a:r>
          </a:p>
          <a:p>
            <a:pPr marL="742950" lvl="1" indent="-285750">
              <a:buFont typeface="Arial" panose="020B0604020202020204" pitchFamily="34" charset="0"/>
              <a:buChar char="•"/>
            </a:pPr>
            <a:r>
              <a:rPr lang="en-US" sz="2400" dirty="0">
                <a:latin typeface="Poppins" panose="00000500000000000000" pitchFamily="2" charset="0"/>
                <a:cs typeface="Poppins" panose="00000500000000000000" pitchFamily="2" charset="0"/>
              </a:rPr>
              <a:t>Your current file and coding environment.</a:t>
            </a:r>
          </a:p>
          <a:p>
            <a:pPr marL="742950" lvl="1" indent="-285750">
              <a:buFont typeface="Arial" panose="020B0604020202020204" pitchFamily="34" charset="0"/>
              <a:buChar char="•"/>
            </a:pPr>
            <a:r>
              <a:rPr lang="en-US" sz="2400" dirty="0">
                <a:latin typeface="Poppins" panose="00000500000000000000" pitchFamily="2" charset="0"/>
                <a:cs typeface="Poppins" panose="00000500000000000000" pitchFamily="2" charset="0"/>
              </a:rPr>
              <a:t>Comments and code structure.</a:t>
            </a: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Can suggest:</a:t>
            </a:r>
          </a:p>
          <a:p>
            <a:pPr marL="742950" lvl="1" indent="-285750">
              <a:buFont typeface="Arial" panose="020B0604020202020204" pitchFamily="34" charset="0"/>
              <a:buChar char="•"/>
            </a:pPr>
            <a:r>
              <a:rPr lang="en-US" sz="2400" dirty="0">
                <a:latin typeface="Poppins" panose="00000500000000000000" pitchFamily="2" charset="0"/>
                <a:cs typeface="Poppins" panose="00000500000000000000" pitchFamily="2" charset="0"/>
              </a:rPr>
              <a:t>Individual lines.</a:t>
            </a:r>
          </a:p>
          <a:p>
            <a:pPr marL="742950" lvl="1" indent="-285750">
              <a:buFont typeface="Arial" panose="020B0604020202020204" pitchFamily="34" charset="0"/>
              <a:buChar char="•"/>
            </a:pPr>
            <a:r>
              <a:rPr lang="en-US" sz="2400" dirty="0">
                <a:latin typeface="Poppins" panose="00000500000000000000" pitchFamily="2" charset="0"/>
                <a:cs typeface="Poppins" panose="00000500000000000000" pitchFamily="2" charset="0"/>
              </a:rPr>
              <a:t>Methods.</a:t>
            </a:r>
          </a:p>
          <a:p>
            <a:pPr marL="742950" lvl="1" indent="-285750">
              <a:buFont typeface="Arial" panose="020B0604020202020204" pitchFamily="34" charset="0"/>
              <a:buChar char="•"/>
            </a:pPr>
            <a:r>
              <a:rPr lang="en-US" sz="2400" dirty="0">
                <a:latin typeface="Poppins" panose="00000500000000000000" pitchFamily="2" charset="0"/>
                <a:cs typeface="Poppins" panose="00000500000000000000" pitchFamily="2" charset="0"/>
              </a:rPr>
              <a:t>Entire blocks of code.</a:t>
            </a:r>
          </a:p>
        </p:txBody>
      </p:sp>
      <p:pic>
        <p:nvPicPr>
          <p:cNvPr id="58" name="Google Shape;58;p8">
            <a:extLst>
              <a:ext uri="{FF2B5EF4-FFF2-40B4-BE49-F238E27FC236}">
                <a16:creationId xmlns:a16="http://schemas.microsoft.com/office/drawing/2014/main" id="{4F9120C3-ECEB-524A-B867-B53A829DE1CE}"/>
              </a:ext>
            </a:extLst>
          </p:cNvPr>
          <p:cNvPicPr preferRelativeResize="0"/>
          <p:nvPr/>
        </p:nvPicPr>
        <p:blipFill>
          <a:blip r:embed="rId3">
            <a:alphaModFix/>
          </a:blip>
          <a:stretch>
            <a:fillRect/>
          </a:stretch>
        </p:blipFill>
        <p:spPr>
          <a:xfrm>
            <a:off x="1041367" y="1042629"/>
            <a:ext cx="2341353" cy="558300"/>
          </a:xfrm>
          <a:prstGeom prst="rect">
            <a:avLst/>
          </a:prstGeom>
          <a:noFill/>
          <a:ln>
            <a:noFill/>
          </a:ln>
        </p:spPr>
      </p:pic>
      <p:pic>
        <p:nvPicPr>
          <p:cNvPr id="1026" name="Picture 2" descr="GitHub Copilot: All you need to know | by Ayushi Rawat | Analytics Vidhya |  Medium">
            <a:extLst>
              <a:ext uri="{FF2B5EF4-FFF2-40B4-BE49-F238E27FC236}">
                <a16:creationId xmlns:a16="http://schemas.microsoft.com/office/drawing/2014/main" id="{9DC2FD19-4614-3B9E-9AAA-B47F3A205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2400" y="5253826"/>
            <a:ext cx="11061700" cy="53096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510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B0FA9C43-C40F-26AF-58C8-D52A82377B75}"/>
            </a:ext>
          </a:extLst>
        </p:cNvPr>
        <p:cNvGrpSpPr/>
        <p:nvPr/>
      </p:nvGrpSpPr>
      <p:grpSpPr>
        <a:xfrm>
          <a:off x="0" y="0"/>
          <a:ext cx="0" cy="0"/>
          <a:chOff x="0" y="0"/>
          <a:chExt cx="0" cy="0"/>
        </a:xfrm>
      </p:grpSpPr>
      <p:sp>
        <p:nvSpPr>
          <p:cNvPr id="56" name="Google Shape;56;p8">
            <a:extLst>
              <a:ext uri="{FF2B5EF4-FFF2-40B4-BE49-F238E27FC236}">
                <a16:creationId xmlns:a16="http://schemas.microsoft.com/office/drawing/2014/main" id="{CCAEB020-86AE-B082-71EF-597684A0469A}"/>
              </a:ext>
            </a:extLst>
          </p:cNvPr>
          <p:cNvSpPr txBox="1">
            <a:spLocks noGrp="1"/>
          </p:cNvSpPr>
          <p:nvPr>
            <p:ph type="title"/>
          </p:nvPr>
        </p:nvSpPr>
        <p:spPr>
          <a:xfrm>
            <a:off x="433769" y="2469602"/>
            <a:ext cx="8307600" cy="749700"/>
          </a:xfrm>
          <a:prstGeom prst="rect">
            <a:avLst/>
          </a:prstGeom>
          <a:noFill/>
          <a:ln>
            <a:noFill/>
          </a:ln>
        </p:spPr>
        <p:txBody>
          <a:bodyPr spcFirstLastPara="1" wrap="square" lIns="0" tIns="106025" rIns="0" bIns="0" anchor="t" anchorCtr="0">
            <a:noAutofit/>
          </a:bodyPr>
          <a:lstStyle/>
          <a:p>
            <a:pPr marL="12700" marR="5080" lvl="0" indent="0" algn="l" rtl="0">
              <a:lnSpc>
                <a:spcPct val="100000"/>
              </a:lnSpc>
              <a:spcBef>
                <a:spcPts val="0"/>
              </a:spcBef>
              <a:spcAft>
                <a:spcPts val="0"/>
              </a:spcAft>
              <a:buSzPts val="1400"/>
              <a:buNone/>
            </a:pPr>
            <a:r>
              <a:rPr lang="en-US" sz="4000" dirty="0">
                <a:solidFill>
                  <a:srgbClr val="151621"/>
                </a:solidFill>
                <a:latin typeface="Poppins"/>
                <a:ea typeface="Poppins"/>
                <a:cs typeface="Poppins"/>
                <a:sym typeface="Poppins"/>
              </a:rPr>
              <a:t>Features and Capabilities</a:t>
            </a:r>
            <a:endParaRPr sz="4000" dirty="0">
              <a:solidFill>
                <a:srgbClr val="151621"/>
              </a:solidFill>
              <a:latin typeface="Poppins"/>
              <a:ea typeface="Poppins"/>
              <a:cs typeface="Poppins"/>
              <a:sym typeface="Poppins"/>
            </a:endParaRPr>
          </a:p>
        </p:txBody>
      </p:sp>
      <p:pic>
        <p:nvPicPr>
          <p:cNvPr id="58" name="Google Shape;58;p8">
            <a:extLst>
              <a:ext uri="{FF2B5EF4-FFF2-40B4-BE49-F238E27FC236}">
                <a16:creationId xmlns:a16="http://schemas.microsoft.com/office/drawing/2014/main" id="{128FDB76-D3C2-4E24-6683-22C440ACC76C}"/>
              </a:ext>
            </a:extLst>
          </p:cNvPr>
          <p:cNvPicPr preferRelativeResize="0"/>
          <p:nvPr/>
        </p:nvPicPr>
        <p:blipFill>
          <a:blip r:embed="rId3">
            <a:alphaModFix/>
          </a:blip>
          <a:stretch>
            <a:fillRect/>
          </a:stretch>
        </p:blipFill>
        <p:spPr>
          <a:xfrm>
            <a:off x="1041367" y="1042629"/>
            <a:ext cx="2341353" cy="558300"/>
          </a:xfrm>
          <a:prstGeom prst="rect">
            <a:avLst/>
          </a:prstGeom>
          <a:noFill/>
          <a:ln>
            <a:noFill/>
          </a:ln>
        </p:spPr>
      </p:pic>
      <p:sp>
        <p:nvSpPr>
          <p:cNvPr id="2" name="Content Placeholder 2">
            <a:extLst>
              <a:ext uri="{FF2B5EF4-FFF2-40B4-BE49-F238E27FC236}">
                <a16:creationId xmlns:a16="http://schemas.microsoft.com/office/drawing/2014/main" id="{BA9534C0-A3E9-F87F-E827-1017C1B6EB52}"/>
              </a:ext>
            </a:extLst>
          </p:cNvPr>
          <p:cNvSpPr txBox="1">
            <a:spLocks/>
          </p:cNvSpPr>
          <p:nvPr/>
        </p:nvSpPr>
        <p:spPr>
          <a:xfrm>
            <a:off x="433769" y="4087976"/>
            <a:ext cx="8174203" cy="3282403"/>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pPr marL="228600" indent="0"/>
            <a:r>
              <a:rPr lang="en-US" sz="2000" dirty="0">
                <a:latin typeface="Poppins" panose="00000500000000000000" pitchFamily="2" charset="0"/>
                <a:cs typeface="Poppins" panose="00000500000000000000" pitchFamily="2" charset="0"/>
              </a:rPr>
              <a:t>You can use </a:t>
            </a:r>
            <a:r>
              <a:rPr lang="en-US" sz="2000" b="1" dirty="0">
                <a:latin typeface="Poppins" panose="00000500000000000000" pitchFamily="2" charset="0"/>
                <a:cs typeface="Poppins" panose="00000500000000000000" pitchFamily="2" charset="0"/>
              </a:rPr>
              <a:t>CoPilot</a:t>
            </a:r>
            <a:r>
              <a:rPr lang="en-US" sz="2000" dirty="0">
                <a:latin typeface="Poppins" panose="00000500000000000000" pitchFamily="2" charset="0"/>
                <a:cs typeface="Poppins" panose="00000500000000000000" pitchFamily="2" charset="0"/>
              </a:rPr>
              <a:t> to:</a:t>
            </a:r>
          </a:p>
          <a:p>
            <a:pPr marL="228600" indent="0"/>
            <a:endParaRPr lang="en-US" sz="2000" dirty="0">
              <a:latin typeface="Poppins" panose="00000500000000000000" pitchFamily="2" charset="0"/>
              <a:cs typeface="Poppins" panose="00000500000000000000" pitchFamily="2" charset="0"/>
            </a:endParaRPr>
          </a:p>
          <a:p>
            <a:pPr marL="5715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Get code suggestions as you type in your IDE</a:t>
            </a:r>
          </a:p>
          <a:p>
            <a:pPr marL="5715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Chat with Copilot to ask for help with your code</a:t>
            </a:r>
          </a:p>
          <a:p>
            <a:pPr marL="5715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Ask Copilot for help using the command line</a:t>
            </a:r>
          </a:p>
          <a:p>
            <a:pPr marL="5715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Generate a description of the changes in a pull request </a:t>
            </a:r>
            <a:r>
              <a:rPr lang="en-US" sz="2000" b="1" i="1" dirty="0">
                <a:latin typeface="Poppins" panose="00000500000000000000" pitchFamily="2" charset="0"/>
                <a:cs typeface="Poppins" panose="00000500000000000000" pitchFamily="2" charset="0"/>
              </a:rPr>
              <a:t>(Copilot Enterprise only)</a:t>
            </a:r>
          </a:p>
          <a:p>
            <a:pPr marL="5715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Create and manage collections of documentation, called knowledge bases, to use as a context for chatting with Copilot </a:t>
            </a:r>
            <a:r>
              <a:rPr lang="en-US" sz="2000" b="1" i="1" dirty="0">
                <a:latin typeface="Poppins" panose="00000500000000000000" pitchFamily="2" charset="0"/>
                <a:cs typeface="Poppins" panose="00000500000000000000" pitchFamily="2" charset="0"/>
              </a:rPr>
              <a:t>(Copilot Enterprise only)</a:t>
            </a:r>
          </a:p>
        </p:txBody>
      </p:sp>
      <p:sp>
        <p:nvSpPr>
          <p:cNvPr id="4" name="Content Placeholder 2">
            <a:extLst>
              <a:ext uri="{FF2B5EF4-FFF2-40B4-BE49-F238E27FC236}">
                <a16:creationId xmlns:a16="http://schemas.microsoft.com/office/drawing/2014/main" id="{A8CDBC2D-7AD2-14FB-DBF5-A3137EE5BC70}"/>
              </a:ext>
            </a:extLst>
          </p:cNvPr>
          <p:cNvSpPr txBox="1">
            <a:spLocks/>
          </p:cNvSpPr>
          <p:nvPr/>
        </p:nvSpPr>
        <p:spPr>
          <a:xfrm>
            <a:off x="9356225" y="4013473"/>
            <a:ext cx="8174203" cy="3282403"/>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pPr marL="228600" indent="0"/>
            <a:r>
              <a:rPr lang="en-US" sz="2000" b="1" dirty="0">
                <a:latin typeface="Poppins" panose="00000500000000000000" pitchFamily="2" charset="0"/>
                <a:cs typeface="Poppins" panose="00000500000000000000" pitchFamily="2" charset="0"/>
              </a:rPr>
              <a:t>CoPilot</a:t>
            </a:r>
            <a:r>
              <a:rPr lang="en-US" sz="2000" dirty="0">
                <a:latin typeface="Poppins" panose="00000500000000000000" pitchFamily="2" charset="0"/>
                <a:cs typeface="Poppins" panose="00000500000000000000" pitchFamily="2" charset="0"/>
              </a:rPr>
              <a:t> is available:</a:t>
            </a:r>
          </a:p>
          <a:p>
            <a:pPr marL="228600" indent="0"/>
            <a:endParaRPr lang="en-US" sz="2000" dirty="0">
              <a:latin typeface="Poppins" panose="00000500000000000000" pitchFamily="2" charset="0"/>
              <a:cs typeface="Poppins" panose="00000500000000000000" pitchFamily="2" charset="0"/>
            </a:endParaRPr>
          </a:p>
          <a:p>
            <a:pPr marL="5715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In your IDE</a:t>
            </a:r>
          </a:p>
          <a:p>
            <a:pPr marL="5715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In GitHub Mobile, as a chat interface</a:t>
            </a:r>
          </a:p>
          <a:p>
            <a:pPr marL="5715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In Windows Terminal Canary, through the Terminal Chat </a:t>
            </a:r>
            <a:r>
              <a:rPr lang="en-US" sz="2000" dirty="0" err="1">
                <a:latin typeface="Poppins" panose="00000500000000000000" pitchFamily="2" charset="0"/>
                <a:cs typeface="Poppins" panose="00000500000000000000" pitchFamily="2" charset="0"/>
              </a:rPr>
              <a:t>chat</a:t>
            </a:r>
            <a:r>
              <a:rPr lang="en-US" sz="2000" dirty="0">
                <a:latin typeface="Poppins" panose="00000500000000000000" pitchFamily="2" charset="0"/>
                <a:cs typeface="Poppins" panose="00000500000000000000" pitchFamily="2" charset="0"/>
              </a:rPr>
              <a:t> interface</a:t>
            </a:r>
          </a:p>
          <a:p>
            <a:pPr marL="5715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On the command line, through the GitHub CLI</a:t>
            </a:r>
          </a:p>
          <a:p>
            <a:pPr marL="5715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On the GitHub website</a:t>
            </a:r>
          </a:p>
        </p:txBody>
      </p:sp>
      <p:sp>
        <p:nvSpPr>
          <p:cNvPr id="7" name="AutoShape 6" descr="GitHub Features · GitHub">
            <a:extLst>
              <a:ext uri="{FF2B5EF4-FFF2-40B4-BE49-F238E27FC236}">
                <a16:creationId xmlns:a16="http://schemas.microsoft.com/office/drawing/2014/main" id="{587E4909-AC37-8E31-3066-0596AAA6E14B}"/>
              </a:ext>
            </a:extLst>
          </p:cNvPr>
          <p:cNvSpPr>
            <a:spLocks noChangeAspect="1" noChangeArrowheads="1"/>
          </p:cNvSpPr>
          <p:nvPr/>
        </p:nvSpPr>
        <p:spPr bwMode="auto">
          <a:xfrm>
            <a:off x="6888436" y="8534948"/>
            <a:ext cx="7079812" cy="70798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34C23A58-F3AC-A36B-1528-256A06B5440A}"/>
              </a:ext>
            </a:extLst>
          </p:cNvPr>
          <p:cNvPicPr>
            <a:picLocks noChangeAspect="1"/>
          </p:cNvPicPr>
          <p:nvPr/>
        </p:nvPicPr>
        <p:blipFill>
          <a:blip r:embed="rId4"/>
          <a:stretch>
            <a:fillRect/>
          </a:stretch>
        </p:blipFill>
        <p:spPr>
          <a:xfrm>
            <a:off x="10428342" y="7975326"/>
            <a:ext cx="8448675" cy="2295525"/>
          </a:xfrm>
          <a:prstGeom prst="roundRect">
            <a:avLst>
              <a:gd name="adj" fmla="val 2713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855611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3730</Words>
  <Application>Microsoft Office PowerPoint</Application>
  <PresentationFormat>Custom</PresentationFormat>
  <Paragraphs>281</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Poppins</vt:lpstr>
      <vt:lpstr>Calibri</vt:lpstr>
      <vt:lpstr>Arial</vt:lpstr>
      <vt:lpstr>Office Theme</vt:lpstr>
      <vt:lpstr>PowerPoint Presentation</vt:lpstr>
      <vt:lpstr>PowerPoint Presentation</vt:lpstr>
      <vt:lpstr>Introduction</vt:lpstr>
      <vt:lpstr>What is GitHub Copilot?</vt:lpstr>
      <vt:lpstr>Brief history of CoPilot</vt:lpstr>
      <vt:lpstr>Boosting Developer Happiness  and Energy with GitHub Copilot</vt:lpstr>
      <vt:lpstr>Efficiency Gains with GitHub Copilot</vt:lpstr>
      <vt:lpstr>How GitHub Copilot Works</vt:lpstr>
      <vt:lpstr>Features and Capabilities</vt:lpstr>
      <vt:lpstr>Supported IDE’s</vt:lpstr>
      <vt:lpstr>When to use CoPilot</vt:lpstr>
      <vt:lpstr>When to Use GitHub Copilot</vt:lpstr>
      <vt:lpstr>Scenarios Where Copilot Might Not Be Ideal</vt:lpstr>
      <vt:lpstr>Best practices</vt:lpstr>
      <vt:lpstr>Best Practices and Tips for Better Use</vt:lpstr>
      <vt:lpstr>Be specific</vt:lpstr>
      <vt:lpstr>IDE functionalities in depth</vt:lpstr>
      <vt:lpstr>Summary</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Lukas Petkevicius</dc:creator>
  <cp:lastModifiedBy>Lukas Petkevicius</cp:lastModifiedBy>
  <cp:revision>3</cp:revision>
  <dcterms:modified xsi:type="dcterms:W3CDTF">2025-01-29T20:01:50Z</dcterms:modified>
</cp:coreProperties>
</file>